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9" r:id="rId3"/>
    <p:sldId id="257" r:id="rId4"/>
    <p:sldId id="422" r:id="rId5"/>
    <p:sldId id="292" r:id="rId6"/>
    <p:sldId id="411" r:id="rId7"/>
    <p:sldId id="410" r:id="rId8"/>
    <p:sldId id="294" r:id="rId9"/>
    <p:sldId id="451" r:id="rId10"/>
    <p:sldId id="359" r:id="rId11"/>
    <p:sldId id="412" r:id="rId12"/>
    <p:sldId id="413" r:id="rId13"/>
    <p:sldId id="452" r:id="rId14"/>
    <p:sldId id="418" r:id="rId15"/>
    <p:sldId id="364" r:id="rId16"/>
    <p:sldId id="365" r:id="rId17"/>
    <p:sldId id="349" r:id="rId18"/>
    <p:sldId id="334" r:id="rId19"/>
    <p:sldId id="408" r:id="rId20"/>
    <p:sldId id="435" r:id="rId21"/>
    <p:sldId id="299" r:id="rId22"/>
    <p:sldId id="433" r:id="rId23"/>
    <p:sldId id="471" r:id="rId24"/>
    <p:sldId id="472" r:id="rId25"/>
    <p:sldId id="453" r:id="rId26"/>
    <p:sldId id="380" r:id="rId27"/>
    <p:sldId id="337" r:id="rId28"/>
    <p:sldId id="390" r:id="rId29"/>
    <p:sldId id="342" r:id="rId30"/>
    <p:sldId id="293" r:id="rId31"/>
    <p:sldId id="358" r:id="rId32"/>
    <p:sldId id="473" r:id="rId33"/>
    <p:sldId id="283" r:id="rId34"/>
    <p:sldId id="284" r:id="rId35"/>
    <p:sldId id="285" r:id="rId36"/>
    <p:sldId id="281" r:id="rId37"/>
    <p:sldId id="266" r:id="rId38"/>
    <p:sldId id="267" r:id="rId39"/>
    <p:sldId id="268" r:id="rId40"/>
    <p:sldId id="288" r:id="rId41"/>
    <p:sldId id="474" r:id="rId42"/>
    <p:sldId id="260" r:id="rId43"/>
    <p:sldId id="481" r:id="rId44"/>
    <p:sldId id="469" r:id="rId45"/>
    <p:sldId id="470" r:id="rId46"/>
    <p:sldId id="476" r:id="rId47"/>
    <p:sldId id="477" r:id="rId48"/>
    <p:sldId id="478" r:id="rId49"/>
    <p:sldId id="482" r:id="rId50"/>
    <p:sldId id="48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9"/>
  </p:normalViewPr>
  <p:slideViewPr>
    <p:cSldViewPr snapToGrid="0">
      <p:cViewPr varScale="1">
        <p:scale>
          <a:sx n="95" d="100"/>
          <a:sy n="95"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956E6-162D-4A2B-B800-BF89498F3346}"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EB9D1-39CD-4DAE-997E-6735F9637158}" type="slidenum">
              <a:rPr lang="en-US" smtClean="0"/>
              <a:t>‹#›</a:t>
            </a:fld>
            <a:endParaRPr lang="en-US"/>
          </a:p>
        </p:txBody>
      </p:sp>
    </p:spTree>
    <p:extLst>
      <p:ext uri="{BB962C8B-B14F-4D97-AF65-F5344CB8AC3E}">
        <p14:creationId xmlns:p14="http://schemas.microsoft.com/office/powerpoint/2010/main" val="262895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insight.jci.org/articles/view/98561/figure/7"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robust </a:t>
            </a:r>
            <a:r>
              <a:rPr lang="en-US" dirty="0" err="1"/>
              <a:t>multiparameter</a:t>
            </a:r>
            <a:r>
              <a:rPr lang="en-US" dirty="0"/>
              <a:t> analysis of single cells</a:t>
            </a:r>
          </a:p>
          <a:p>
            <a:endParaRPr lang="en-US" dirty="0"/>
          </a:p>
          <a:p>
            <a:r>
              <a:rPr lang="en-US" dirty="0"/>
              <a:t>By</a:t>
            </a:r>
            <a:r>
              <a:rPr lang="en-US" baseline="0" dirty="0"/>
              <a:t> </a:t>
            </a:r>
            <a:r>
              <a:rPr lang="en-US" dirty="0"/>
              <a:t>measure </a:t>
            </a:r>
            <a:r>
              <a:rPr lang="en-US" dirty="0" err="1"/>
              <a:t>fluoresence</a:t>
            </a:r>
            <a:r>
              <a:rPr lang="en-US" dirty="0"/>
              <a:t> intensity produced by </a:t>
            </a:r>
            <a:r>
              <a:rPr lang="en-US" dirty="0" err="1"/>
              <a:t>fluorochrome</a:t>
            </a:r>
            <a:r>
              <a:rPr lang="en-US" baseline="0" dirty="0"/>
              <a:t> labeled antibodies binding to targeted cell specific proteins</a:t>
            </a:r>
          </a:p>
          <a:p>
            <a:r>
              <a:rPr lang="en-US" baseline="0" dirty="0"/>
              <a:t>On this platform numerous assays can be performed allowing for such clinical uses as </a:t>
            </a:r>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4</a:t>
            </a:fld>
            <a:endParaRPr lang="en-US" altLang="en-US"/>
          </a:p>
        </p:txBody>
      </p:sp>
    </p:spTree>
    <p:extLst>
      <p:ext uri="{BB962C8B-B14F-4D97-AF65-F5344CB8AC3E}">
        <p14:creationId xmlns:p14="http://schemas.microsoft.com/office/powerpoint/2010/main" val="137650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7C64265-1277-47E3-98B8-DC984C9966A6}" type="slidenum">
              <a:rPr lang="en-US" altLang="en-US" sz="1200"/>
              <a:pPr/>
              <a:t>28</a:t>
            </a:fld>
            <a:endParaRPr lang="en-US" altLang="en-US" sz="1200"/>
          </a:p>
        </p:txBody>
      </p:sp>
      <p:sp>
        <p:nvSpPr>
          <p:cNvPr id="175106"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7510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extLst>
      <p:ext uri="{BB962C8B-B14F-4D97-AF65-F5344CB8AC3E}">
        <p14:creationId xmlns:p14="http://schemas.microsoft.com/office/powerpoint/2010/main" val="2617020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0CFED9B7-BBEB-4F41-BC6F-742976BC6B14}" type="slidenum">
              <a:rPr lang="en-US" altLang="en-US" sz="1200"/>
              <a:pPr/>
              <a:t>31</a:t>
            </a:fld>
            <a:endParaRPr lang="en-US" altLang="en-US" sz="1200"/>
          </a:p>
        </p:txBody>
      </p:sp>
      <p:sp>
        <p:nvSpPr>
          <p:cNvPr id="120834" name="Rectangle 2"/>
          <p:cNvSpPr>
            <a:spLocks noGrp="1" noRot="1" noChangeAspect="1" noChangeArrowheads="1"/>
          </p:cNvSpPr>
          <p:nvPr>
            <p:ph type="sldImg"/>
          </p:nvPr>
        </p:nvSpPr>
        <p:spPr>
          <a:solidFill>
            <a:srgbClr val="FFFFFF"/>
          </a:solidFill>
          <a:ln/>
        </p:spPr>
      </p:sp>
      <p:sp>
        <p:nvSpPr>
          <p:cNvPr id="12083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92874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Flow case: patient with a history of lambda+ mantle cell lymphoma who has undergone treatment that includes rituximab.</a:t>
            </a:r>
          </a:p>
        </p:txBody>
      </p:sp>
      <p:sp>
        <p:nvSpPr>
          <p:cNvPr id="4" name="Slide Number Placeholder 3"/>
          <p:cNvSpPr>
            <a:spLocks noGrp="1"/>
          </p:cNvSpPr>
          <p:nvPr>
            <p:ph type="sldNum" sz="quarter" idx="5"/>
          </p:nvPr>
        </p:nvSpPr>
        <p:spPr/>
        <p:txBody>
          <a:bodyPr/>
          <a:lstStyle/>
          <a:p>
            <a:fld id="{097ACC56-692F-4185-8182-EE1DA1F81646}" type="slidenum">
              <a:rPr lang="en-US"/>
              <a:t>33</a:t>
            </a:fld>
            <a:endParaRPr lang="en-US"/>
          </a:p>
        </p:txBody>
      </p:sp>
    </p:spTree>
    <p:extLst>
      <p:ext uri="{BB962C8B-B14F-4D97-AF65-F5344CB8AC3E}">
        <p14:creationId xmlns:p14="http://schemas.microsoft.com/office/powerpoint/2010/main" val="350740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we consider that the number of 2D scatter plots increases exponentially with the number of parameters, which are increasing as new 20-color flow instruments are becoming more common, the utility of finding new ways to represent this higher dimensional data in two-dimensional plots becomes clear.</a:t>
            </a:r>
          </a:p>
        </p:txBody>
      </p:sp>
      <p:sp>
        <p:nvSpPr>
          <p:cNvPr id="4" name="Slide Number Placeholder 3"/>
          <p:cNvSpPr>
            <a:spLocks noGrp="1"/>
          </p:cNvSpPr>
          <p:nvPr>
            <p:ph type="sldNum" sz="quarter" idx="5"/>
          </p:nvPr>
        </p:nvSpPr>
        <p:spPr/>
        <p:txBody>
          <a:bodyPr/>
          <a:lstStyle/>
          <a:p>
            <a:fld id="{097ACC56-692F-4185-8182-EE1DA1F81646}" type="slidenum">
              <a:rPr lang="en-US"/>
              <a:t>34</a:t>
            </a:fld>
            <a:endParaRPr lang="en-US"/>
          </a:p>
        </p:txBody>
      </p:sp>
    </p:spTree>
    <p:extLst>
      <p:ext uri="{BB962C8B-B14F-4D97-AF65-F5344CB8AC3E}">
        <p14:creationId xmlns:p14="http://schemas.microsoft.com/office/powerpoint/2010/main" val="256796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97ACC56-692F-4185-8182-EE1DA1F81646}" type="slidenum">
              <a:rPr lang="en-US"/>
              <a:t>35</a:t>
            </a:fld>
            <a:endParaRPr lang="en-US"/>
          </a:p>
        </p:txBody>
      </p:sp>
    </p:spTree>
    <p:extLst>
      <p:ext uri="{BB962C8B-B14F-4D97-AF65-F5344CB8AC3E}">
        <p14:creationId xmlns:p14="http://schemas.microsoft.com/office/powerpoint/2010/main" val="248852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 min 12 s</a:t>
            </a:r>
          </a:p>
        </p:txBody>
      </p:sp>
      <p:sp>
        <p:nvSpPr>
          <p:cNvPr id="4" name="Slide Number Placeholder 3"/>
          <p:cNvSpPr>
            <a:spLocks noGrp="1"/>
          </p:cNvSpPr>
          <p:nvPr>
            <p:ph type="sldNum" sz="quarter" idx="5"/>
          </p:nvPr>
        </p:nvSpPr>
        <p:spPr/>
        <p:txBody>
          <a:bodyPr/>
          <a:lstStyle/>
          <a:p>
            <a:fld id="{097ACC56-692F-4185-8182-EE1DA1F81646}" type="slidenum">
              <a:rPr lang="en-US"/>
              <a:t>36</a:t>
            </a:fld>
            <a:endParaRPr lang="en-US"/>
          </a:p>
        </p:txBody>
      </p:sp>
    </p:spTree>
    <p:extLst>
      <p:ext uri="{BB962C8B-B14F-4D97-AF65-F5344CB8AC3E}">
        <p14:creationId xmlns:p14="http://schemas.microsoft.com/office/powerpoint/2010/main" val="2906055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https://insight.jci.org/articles/view/98561/figure/7</a:t>
            </a:r>
            <a:endParaRPr lang="en-US"/>
          </a:p>
        </p:txBody>
      </p:sp>
      <p:sp>
        <p:nvSpPr>
          <p:cNvPr id="4" name="Slide Number Placeholder 3"/>
          <p:cNvSpPr>
            <a:spLocks noGrp="1"/>
          </p:cNvSpPr>
          <p:nvPr>
            <p:ph type="sldNum" sz="quarter" idx="5"/>
          </p:nvPr>
        </p:nvSpPr>
        <p:spPr/>
        <p:txBody>
          <a:bodyPr/>
          <a:lstStyle/>
          <a:p>
            <a:fld id="{097ACC56-692F-4185-8182-EE1DA1F81646}" type="slidenum">
              <a:rPr lang="en-US"/>
              <a:t>37</a:t>
            </a:fld>
            <a:endParaRPr lang="en-US"/>
          </a:p>
        </p:txBody>
      </p:sp>
    </p:spTree>
    <p:extLst>
      <p:ext uri="{BB962C8B-B14F-4D97-AF65-F5344CB8AC3E}">
        <p14:creationId xmlns:p14="http://schemas.microsoft.com/office/powerpoint/2010/main" val="38267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52.7 s to compute, 100,000 cells</a:t>
            </a:r>
          </a:p>
        </p:txBody>
      </p:sp>
      <p:sp>
        <p:nvSpPr>
          <p:cNvPr id="4" name="Slide Number Placeholder 3"/>
          <p:cNvSpPr>
            <a:spLocks noGrp="1"/>
          </p:cNvSpPr>
          <p:nvPr>
            <p:ph type="sldNum" sz="quarter" idx="5"/>
          </p:nvPr>
        </p:nvSpPr>
        <p:spPr/>
        <p:txBody>
          <a:bodyPr/>
          <a:lstStyle/>
          <a:p>
            <a:fld id="{097ACC56-692F-4185-8182-EE1DA1F81646}" type="slidenum">
              <a:rPr lang="en-US"/>
              <a:t>38</a:t>
            </a:fld>
            <a:endParaRPr lang="en-US"/>
          </a:p>
        </p:txBody>
      </p:sp>
    </p:spTree>
    <p:extLst>
      <p:ext uri="{BB962C8B-B14F-4D97-AF65-F5344CB8AC3E}">
        <p14:creationId xmlns:p14="http://schemas.microsoft.com/office/powerpoint/2010/main" val="152742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charset="0"/>
                <a:ea typeface="MS PGothic" pitchFamily="34" charset="-128"/>
                <a:cs typeface="MS PGothic" charset="0"/>
              </a:rPr>
              <a:t>The power of single cell analysis is compounded by the</a:t>
            </a:r>
          </a:p>
          <a:p>
            <a:r>
              <a:rPr lang="en-US" sz="1200" kern="1200" dirty="0">
                <a:solidFill>
                  <a:schemeClr val="tx1"/>
                </a:solidFill>
                <a:effectLst/>
                <a:latin typeface="Times" charset="0"/>
                <a:ea typeface="MS PGothic" pitchFamily="34" charset="-128"/>
                <a:cs typeface="MS PGothic" charset="0"/>
              </a:rPr>
              <a:t>ability to measure multiple parameters simultaneously on each individual cell, to do this very fast (in excess</a:t>
            </a:r>
          </a:p>
          <a:p>
            <a:r>
              <a:rPr lang="en-US" sz="1200" kern="1200" dirty="0">
                <a:solidFill>
                  <a:schemeClr val="tx1"/>
                </a:solidFill>
                <a:effectLst/>
                <a:latin typeface="Times" charset="0"/>
                <a:ea typeface="MS PGothic" pitchFamily="34" charset="-128"/>
                <a:cs typeface="MS PGothic" charset="0"/>
              </a:rPr>
              <a:t>of 20,000 cells/second), and to isolate/purify/sort desired subpopulations </a:t>
            </a:r>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6</a:t>
            </a:fld>
            <a:endParaRPr lang="en-US" altLang="en-US"/>
          </a:p>
        </p:txBody>
      </p:sp>
    </p:spTree>
    <p:extLst>
      <p:ext uri="{BB962C8B-B14F-4D97-AF65-F5344CB8AC3E}">
        <p14:creationId xmlns:p14="http://schemas.microsoft.com/office/powerpoint/2010/main" val="4222016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7</a:t>
            </a:fld>
            <a:endParaRPr lang="en-US" altLang="en-US"/>
          </a:p>
        </p:txBody>
      </p:sp>
    </p:spTree>
    <p:extLst>
      <p:ext uri="{BB962C8B-B14F-4D97-AF65-F5344CB8AC3E}">
        <p14:creationId xmlns:p14="http://schemas.microsoft.com/office/powerpoint/2010/main" val="345564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general guideline for the relative intensities of the various </a:t>
            </a:r>
            <a:r>
              <a:rPr lang="en-US" dirty="0" err="1"/>
              <a:t>fluorochromes</a:t>
            </a:r>
            <a:r>
              <a:rPr lang="en-US" dirty="0"/>
              <a:t> is, from brightest to dimmest, PE, PE-Cy 7, PE-Cy5, APC, APC-Cy7, </a:t>
            </a:r>
            <a:r>
              <a:rPr lang="en-US" dirty="0" err="1"/>
              <a:t>Alexa</a:t>
            </a:r>
            <a:r>
              <a:rPr lang="en-US" dirty="0"/>
              <a:t> Fluor 647®, </a:t>
            </a:r>
            <a:r>
              <a:rPr lang="en-US" dirty="0" err="1"/>
              <a:t>Alexa</a:t>
            </a:r>
            <a:r>
              <a:rPr lang="en-US" dirty="0"/>
              <a:t> Fluor 700®, FITC, Pacific Blue, </a:t>
            </a:r>
            <a:r>
              <a:rPr lang="en-US" dirty="0" err="1"/>
              <a:t>Alexa</a:t>
            </a:r>
            <a:r>
              <a:rPr lang="en-US" dirty="0"/>
              <a:t> Fluor 488®. This is a general pattern; some differences in the relative intensities are seen for individual antibodies.</a:t>
            </a:r>
          </a:p>
          <a:p>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10</a:t>
            </a:fld>
            <a:endParaRPr lang="en-US" altLang="en-US"/>
          </a:p>
        </p:txBody>
      </p:sp>
    </p:spTree>
    <p:extLst>
      <p:ext uri="{BB962C8B-B14F-4D97-AF65-F5344CB8AC3E}">
        <p14:creationId xmlns:p14="http://schemas.microsoft.com/office/powerpoint/2010/main" val="1789465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charset="0"/>
                <a:ea typeface="MS PGothic" pitchFamily="34" charset="-128"/>
                <a:cs typeface="MS PGothic" charset="0"/>
              </a:rPr>
              <a:t>Forward and side scattered light and fluorescence from stained cells are split into defined wavelengths and channeled by a set of filters and mirrors within the flow cytometer. The fluorescent light is filtered so that each sensor will detect fluorescence only at a specified wavelength. These sensors are called </a:t>
            </a:r>
            <a:r>
              <a:rPr lang="en-US" sz="1200" kern="1200" dirty="0" err="1">
                <a:solidFill>
                  <a:schemeClr val="tx1"/>
                </a:solidFill>
                <a:effectLst/>
                <a:latin typeface="Times" charset="0"/>
                <a:ea typeface="MS PGothic" pitchFamily="34" charset="-128"/>
                <a:cs typeface="MS PGothic" charset="0"/>
              </a:rPr>
              <a:t>photomultiplying</a:t>
            </a:r>
            <a:r>
              <a:rPr lang="en-US" sz="1200" kern="1200" dirty="0">
                <a:solidFill>
                  <a:schemeClr val="tx1"/>
                </a:solidFill>
                <a:effectLst/>
                <a:latin typeface="Times" charset="0"/>
                <a:ea typeface="MS PGothic" pitchFamily="34" charset="-128"/>
                <a:cs typeface="MS PGothic" charset="0"/>
              </a:rPr>
              <a:t> tubes (PMTs).</a:t>
            </a:r>
          </a:p>
          <a:p>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11</a:t>
            </a:fld>
            <a:endParaRPr lang="en-US" altLang="en-US"/>
          </a:p>
        </p:txBody>
      </p:sp>
    </p:spTree>
    <p:extLst>
      <p:ext uri="{BB962C8B-B14F-4D97-AF65-F5344CB8AC3E}">
        <p14:creationId xmlns:p14="http://schemas.microsoft.com/office/powerpoint/2010/main" val="95973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charset="0"/>
                <a:ea typeface="MS PGothic" pitchFamily="34" charset="-128"/>
                <a:cs typeface="MS PGothic" charset="0"/>
              </a:rPr>
              <a:t>AAs the fluorescent labeled cell passes through the optics and is interrogated by the laser, photons are emitted and so the intensity of the voltage measured increases. As each fluorescing cell completes its path through the laser beam, this leaves a pulse of voltage over time</a:t>
            </a:r>
            <a:r>
              <a:rPr lang="en-US" dirty="0">
                <a:effectLst/>
              </a:rPr>
              <a:t> </a:t>
            </a:r>
            <a:r>
              <a:rPr lang="en-US" sz="1200" kern="1200" dirty="0">
                <a:solidFill>
                  <a:schemeClr val="tx1"/>
                </a:solidFill>
                <a:effectLst/>
                <a:latin typeface="Times" charset="0"/>
                <a:ea typeface="MS PGothic" pitchFamily="34" charset="-128"/>
                <a:cs typeface="MS PGothic" charset="0"/>
              </a:rPr>
              <a:t>based on number</a:t>
            </a:r>
            <a:r>
              <a:rPr lang="en-US" sz="1200" kern="1200" baseline="0" dirty="0">
                <a:solidFill>
                  <a:schemeClr val="tx1"/>
                </a:solidFill>
                <a:effectLst/>
                <a:latin typeface="Times" charset="0"/>
                <a:ea typeface="MS PGothic" pitchFamily="34" charset="-128"/>
                <a:cs typeface="MS PGothic" charset="0"/>
              </a:rPr>
              <a:t> of photons emitted </a:t>
            </a:r>
            <a:r>
              <a:rPr lang="en-US" sz="1200" kern="1200" dirty="0">
                <a:solidFill>
                  <a:schemeClr val="tx1"/>
                </a:solidFill>
                <a:effectLst/>
                <a:latin typeface="Times" charset="0"/>
                <a:ea typeface="MS PGothic" pitchFamily="34" charset="-128"/>
                <a:cs typeface="MS PGothic" charset="0"/>
              </a:rPr>
              <a:t>over time. These are detected by the PMT and converted to a voltage pulse, known as an event. The total pulse height and area is measured by the flow cytometer. The measured voltage pulse area will correlate directly to the intensity of fluorescence for that event.</a:t>
            </a:r>
          </a:p>
          <a:p>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12</a:t>
            </a:fld>
            <a:endParaRPr lang="en-US" altLang="en-US"/>
          </a:p>
        </p:txBody>
      </p:sp>
    </p:spTree>
    <p:extLst>
      <p:ext uri="{BB962C8B-B14F-4D97-AF65-F5344CB8AC3E}">
        <p14:creationId xmlns:p14="http://schemas.microsoft.com/office/powerpoint/2010/main" val="55652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47783A74-E8A4-41A9-B3AB-6695E204323D}" type="slidenum">
              <a:rPr lang="en-US" altLang="en-US" sz="1200"/>
              <a:pPr/>
              <a:t>17</a:t>
            </a:fld>
            <a:endParaRPr lang="en-US" altLang="en-US" sz="1200"/>
          </a:p>
        </p:txBody>
      </p:sp>
      <p:sp>
        <p:nvSpPr>
          <p:cNvPr id="104450" name="Rectangle 2"/>
          <p:cNvSpPr>
            <a:spLocks noGrp="1" noRot="1" noChangeAspect="1" noChangeArrowheads="1"/>
          </p:cNvSpPr>
          <p:nvPr>
            <p:ph type="sldImg"/>
          </p:nvPr>
        </p:nvSpPr>
        <p:spPr>
          <a:solidFill>
            <a:srgbClr val="FFFFFF"/>
          </a:solidFill>
          <a:ln/>
        </p:spPr>
      </p:sp>
      <p:sp>
        <p:nvSpPr>
          <p:cNvPr id="1044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14755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C6AD7A15-FBF1-4FCF-A962-8CA895BF691F}" type="slidenum">
              <a:rPr lang="en-US" altLang="en-US" sz="1200"/>
              <a:pPr/>
              <a:t>19</a:t>
            </a:fld>
            <a:endParaRPr lang="en-US" altLang="en-US" sz="1200"/>
          </a:p>
        </p:txBody>
      </p:sp>
      <p:sp>
        <p:nvSpPr>
          <p:cNvPr id="1423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2339" name="Rectangle 3"/>
          <p:cNvSpPr>
            <a:spLocks noGrp="1" noChangeArrowheads="1"/>
          </p:cNvSpPr>
          <p:nvPr>
            <p:ph type="body" idx="1"/>
          </p:nvPr>
        </p:nvSpPr>
        <p:spPr/>
        <p:txBody>
          <a:bodyPr/>
          <a:lstStyle/>
          <a:p>
            <a:pPr>
              <a:defRPr/>
            </a:pPr>
            <a:endParaRPr lang="en-US"/>
          </a:p>
        </p:txBody>
      </p:sp>
    </p:spTree>
    <p:extLst>
      <p:ext uri="{BB962C8B-B14F-4D97-AF65-F5344CB8AC3E}">
        <p14:creationId xmlns:p14="http://schemas.microsoft.com/office/powerpoint/2010/main" val="304849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charset="0"/>
                <a:ea typeface="MS PGothic" pitchFamily="34" charset="-128"/>
                <a:cs typeface="MS PGothic" charset="0"/>
              </a:rPr>
              <a:t>n direct immunofluorescence staining, cells are incubated with an antibody directly conjugated to a </a:t>
            </a:r>
            <a:r>
              <a:rPr lang="en-US" sz="1200" kern="1200" dirty="0" err="1">
                <a:solidFill>
                  <a:schemeClr val="tx1"/>
                </a:solidFill>
                <a:effectLst/>
                <a:latin typeface="Times" charset="0"/>
                <a:ea typeface="MS PGothic" pitchFamily="34" charset="-128"/>
                <a:cs typeface="MS PGothic" charset="0"/>
              </a:rPr>
              <a:t>fluorochrome</a:t>
            </a:r>
            <a:r>
              <a:rPr lang="en-US" sz="1200" kern="1200" dirty="0">
                <a:solidFill>
                  <a:schemeClr val="tx1"/>
                </a:solidFill>
                <a:effectLst/>
                <a:latin typeface="Times" charset="0"/>
                <a:ea typeface="MS PGothic" pitchFamily="34" charset="-128"/>
                <a:cs typeface="MS PGothic" charset="0"/>
              </a:rPr>
              <a:t> (e.g. FITC). This has the advantage of requiring only one antibody incubation step and eliminates the possibility of non-specific binding from a secondary antibody.</a:t>
            </a:r>
          </a:p>
          <a:p>
            <a:endParaRPr lang="en-US" dirty="0"/>
          </a:p>
        </p:txBody>
      </p:sp>
      <p:sp>
        <p:nvSpPr>
          <p:cNvPr id="4" name="Slide Number Placeholder 3"/>
          <p:cNvSpPr>
            <a:spLocks noGrp="1"/>
          </p:cNvSpPr>
          <p:nvPr>
            <p:ph type="sldNum" sz="quarter" idx="10"/>
          </p:nvPr>
        </p:nvSpPr>
        <p:spPr/>
        <p:txBody>
          <a:bodyPr/>
          <a:lstStyle/>
          <a:p>
            <a:fld id="{A0C7E8BB-EF67-4BD0-8437-245EFCEB3D12}" type="slidenum">
              <a:rPr lang="en-US" altLang="en-US" smtClean="0"/>
              <a:pPr/>
              <a:t>21</a:t>
            </a:fld>
            <a:endParaRPr lang="en-US" altLang="en-US"/>
          </a:p>
        </p:txBody>
      </p:sp>
    </p:spTree>
    <p:extLst>
      <p:ext uri="{BB962C8B-B14F-4D97-AF65-F5344CB8AC3E}">
        <p14:creationId xmlns:p14="http://schemas.microsoft.com/office/powerpoint/2010/main" val="1181430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4FBE-B6E3-4538-92D8-072F0C035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10DCF-D62C-4E77-B22F-71AD92E3A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206C44-8247-4764-BAE9-9A84AF8AC765}"/>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6FF0022B-359E-4A6A-911B-CD3482AC0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58625-82E0-4435-AAAA-D5F896624CD0}"/>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2883738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6C0D-F54A-45D8-AD49-A578D3EFE0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EBA8EA-CBB4-4581-9380-5F40E10047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C51B0-5A3E-4CCB-BAE0-8049C5A3D34F}"/>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628DB6EA-EEBB-43AD-BCC2-7E607A7A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F2D10-64A3-4B1A-A033-2B88F2BFACB9}"/>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3310278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40303-697B-4D97-8B43-CCBF6EE340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B32DC-618D-4653-A589-BA78F3D9EB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D06EC-8591-46B8-A33A-D017F09B41CE}"/>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C46751D9-9EDA-4ACC-95A0-F94CC3CA0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4A92-85B9-443F-B3D1-EB35C190A2FB}"/>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154692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362C18D-2EF8-4ED2-9482-E4944295509E}" type="slidenum">
              <a:rPr lang="en-US" altLang="en-US"/>
              <a:pPr/>
              <a:t>‹#›</a:t>
            </a:fld>
            <a:endParaRPr lang="en-US" altLang="en-US"/>
          </a:p>
        </p:txBody>
      </p:sp>
    </p:spTree>
    <p:extLst>
      <p:ext uri="{BB962C8B-B14F-4D97-AF65-F5344CB8AC3E}">
        <p14:creationId xmlns:p14="http://schemas.microsoft.com/office/powerpoint/2010/main" val="3316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998E-7639-4CF2-8406-B65C62E0F4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B11ABD-EA31-4B19-8CF6-C3C14F7379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0F79D-1FCA-4993-B769-C6EC8E290953}"/>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E8E265D6-CA55-415A-A042-43781F517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F706C-9182-4E73-A95C-42C5AF27FF4C}"/>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99253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8B8-E071-4087-BFD1-FA8633E17D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8F910-4B83-4039-9A60-673A97CA4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B9707B-9042-4C1D-B62A-6F95EDBCECB8}"/>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C76E128D-CA66-4BDF-9E67-0BEB2D984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D09AA-98B3-4930-9076-D40C63E57F8B}"/>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374472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44F5-4629-4C92-AF7E-C4B6A4DAD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506E6-28DF-46C2-ACC0-1E5073F866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EE6CD-28D8-4810-9503-D7F3AEFED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E3920C-D9DF-4A75-8070-6F84125B76C1}"/>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6" name="Footer Placeholder 5">
            <a:extLst>
              <a:ext uri="{FF2B5EF4-FFF2-40B4-BE49-F238E27FC236}">
                <a16:creationId xmlns:a16="http://schemas.microsoft.com/office/drawing/2014/main" id="{B6483DD7-8438-4870-BDEB-D5A490517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BF478-48EF-4B55-B3BA-D22AAD679AE1}"/>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305169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2C2F-C276-4B7E-A944-453ED43629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A73508-9A2B-4BF6-A701-DA56CA2CD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35B2EE-D2EF-4AC9-9B8B-8F0D02C890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1858B5-9BFB-4907-83F6-085873F90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75EC9E-61CD-4B76-9EA7-5FE89EA0A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BB11DD-E244-4E29-8167-EE5CDAB5B064}"/>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8" name="Footer Placeholder 7">
            <a:extLst>
              <a:ext uri="{FF2B5EF4-FFF2-40B4-BE49-F238E27FC236}">
                <a16:creationId xmlns:a16="http://schemas.microsoft.com/office/drawing/2014/main" id="{9D006017-100C-4C1C-9D0D-9AFC797F5B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3367E-8705-4245-B57B-5651CCCFE2BB}"/>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346189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112F-A5CC-45AD-A44A-440543B0AD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D95226-018F-47D9-859E-BF0E5AD2E61C}"/>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4" name="Footer Placeholder 3">
            <a:extLst>
              <a:ext uri="{FF2B5EF4-FFF2-40B4-BE49-F238E27FC236}">
                <a16:creationId xmlns:a16="http://schemas.microsoft.com/office/drawing/2014/main" id="{68401525-81B7-452C-ABA2-4A7D95159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909F36-3552-43BE-817C-6177F4010CBE}"/>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175284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3E44A-8966-4D92-A4FE-9F3C42F1CCA3}"/>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3" name="Footer Placeholder 2">
            <a:extLst>
              <a:ext uri="{FF2B5EF4-FFF2-40B4-BE49-F238E27FC236}">
                <a16:creationId xmlns:a16="http://schemas.microsoft.com/office/drawing/2014/main" id="{9D5E27A7-FA49-4728-ABC3-F927FDD7FB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B9447C-2EE6-4841-9C9B-2E649B617F2D}"/>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2893859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9A15-997B-4ED4-961A-2DE9AFCA3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859A7-601C-4703-B05D-B33843EC08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01421D-09CA-41C0-B9A0-2DF751783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8B6AC-9752-405B-9A1B-851E9C0D1EA8}"/>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6" name="Footer Placeholder 5">
            <a:extLst>
              <a:ext uri="{FF2B5EF4-FFF2-40B4-BE49-F238E27FC236}">
                <a16:creationId xmlns:a16="http://schemas.microsoft.com/office/drawing/2014/main" id="{33B84506-73E0-46B4-8E7B-BDCD9A3D6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FAC9B-B69F-45E8-9657-C407CD0656E0}"/>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232633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F4E9-965A-4F39-9A94-F8AB2D8D4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5E3A4B-9505-4A2F-A6A0-63CE104457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7FB76F-246A-4B6D-AE48-92CACB050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7DE4A-399B-480D-BE25-8D73F3D80575}"/>
              </a:ext>
            </a:extLst>
          </p:cNvPr>
          <p:cNvSpPr>
            <a:spLocks noGrp="1"/>
          </p:cNvSpPr>
          <p:nvPr>
            <p:ph type="dt" sz="half" idx="10"/>
          </p:nvPr>
        </p:nvSpPr>
        <p:spPr/>
        <p:txBody>
          <a:bodyPr/>
          <a:lstStyle/>
          <a:p>
            <a:fld id="{0364D9D9-7331-444E-973D-7B6649310E21}" type="datetimeFigureOut">
              <a:rPr lang="en-US" smtClean="0"/>
              <a:t>9/30/21</a:t>
            </a:fld>
            <a:endParaRPr lang="en-US"/>
          </a:p>
        </p:txBody>
      </p:sp>
      <p:sp>
        <p:nvSpPr>
          <p:cNvPr id="6" name="Footer Placeholder 5">
            <a:extLst>
              <a:ext uri="{FF2B5EF4-FFF2-40B4-BE49-F238E27FC236}">
                <a16:creationId xmlns:a16="http://schemas.microsoft.com/office/drawing/2014/main" id="{9BEF56C8-98EB-4BC9-8B11-9E946A1E4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5F956-D5B4-41AE-B917-FC860AF02DA4}"/>
              </a:ext>
            </a:extLst>
          </p:cNvPr>
          <p:cNvSpPr>
            <a:spLocks noGrp="1"/>
          </p:cNvSpPr>
          <p:nvPr>
            <p:ph type="sldNum" sz="quarter" idx="12"/>
          </p:nvPr>
        </p:nvSpPr>
        <p:spPr/>
        <p:txBody>
          <a:bodyPr/>
          <a:lstStyle/>
          <a:p>
            <a:fld id="{7A441894-2DAB-462E-8614-5166E016755D}" type="slidenum">
              <a:rPr lang="en-US" smtClean="0"/>
              <a:t>‹#›</a:t>
            </a:fld>
            <a:endParaRPr lang="en-US"/>
          </a:p>
        </p:txBody>
      </p:sp>
    </p:spTree>
    <p:extLst>
      <p:ext uri="{BB962C8B-B14F-4D97-AF65-F5344CB8AC3E}">
        <p14:creationId xmlns:p14="http://schemas.microsoft.com/office/powerpoint/2010/main" val="350790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D5B7C-FD6A-4A8D-A8B7-2538B3100B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6DC257-6CBD-4771-B641-51173E94B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D1541-BDBA-46C7-AF47-422E057F4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4D9D9-7331-444E-973D-7B6649310E21}" type="datetimeFigureOut">
              <a:rPr lang="en-US" smtClean="0"/>
              <a:t>9/30/21</a:t>
            </a:fld>
            <a:endParaRPr lang="en-US"/>
          </a:p>
        </p:txBody>
      </p:sp>
      <p:sp>
        <p:nvSpPr>
          <p:cNvPr id="5" name="Footer Placeholder 4">
            <a:extLst>
              <a:ext uri="{FF2B5EF4-FFF2-40B4-BE49-F238E27FC236}">
                <a16:creationId xmlns:a16="http://schemas.microsoft.com/office/drawing/2014/main" id="{4DCBC841-82A1-4E50-919F-540E46C960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E63082-5B11-4C3D-B3AD-E76D11C34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41894-2DAB-462E-8614-5166E016755D}" type="slidenum">
              <a:rPr lang="en-US" smtClean="0"/>
              <a:t>‹#›</a:t>
            </a:fld>
            <a:endParaRPr lang="en-US"/>
          </a:p>
        </p:txBody>
      </p:sp>
    </p:spTree>
    <p:extLst>
      <p:ext uri="{BB962C8B-B14F-4D97-AF65-F5344CB8AC3E}">
        <p14:creationId xmlns:p14="http://schemas.microsoft.com/office/powerpoint/2010/main" val="216387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flowjo.com/solutions/flowjo/free-trial" TargetMode="External"/><Relationship Id="rId2" Type="http://schemas.openxmlformats.org/officeDocument/2006/relationships/hyperlink" Target="https://www.flowjo.com/solutions/flowjo/downloads" TargetMode="External"/><Relationship Id="rId1" Type="http://schemas.openxmlformats.org/officeDocument/2006/relationships/slideLayout" Target="../slideLayouts/slideLayout2.xml"/><Relationship Id="rId6" Type="http://schemas.openxmlformats.org/officeDocument/2006/relationships/hyperlink" Target="https://www.bioconductor.org/packages/release/bioc/html/flowCore.html" TargetMode="External"/><Relationship Id="rId5" Type="http://schemas.openxmlformats.org/officeDocument/2006/relationships/hyperlink" Target="https://www.rstudio.com/products/rstudio/download/" TargetMode="External"/><Relationship Id="rId4" Type="http://schemas.openxmlformats.org/officeDocument/2006/relationships/hyperlink" Target="http://lib.stat.cmu.edu/R/CRA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1.m4a"/><Relationship Id="rId7" Type="http://schemas.openxmlformats.org/officeDocument/2006/relationships/image" Target="../media/image35.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6.png"/><Relationship Id="rId5" Type="http://schemas.openxmlformats.org/officeDocument/2006/relationships/image" Target="../media/image37.gif"/><Relationship Id="rId4"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marissafahlberg.com/a-basic-overview-of-using-t-sne-to-analyze-flow-cytometry-data/" TargetMode="External"/><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notesSlide" Target="../notesSlides/notesSlide15.xml"/><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6.png"/><Relationship Id="rId5" Type="http://schemas.openxmlformats.org/officeDocument/2006/relationships/image" Target="../media/image45.png"/><Relationship Id="rId4"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6.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6.png"/><Relationship Id="rId4" Type="http://schemas.openxmlformats.org/officeDocument/2006/relationships/image" Target="../media/image47.png"/><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flowrepository.org/id/FR-FCM-Z2JW"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D6B3-1D83-46D8-A3E9-B30797A72FD0}"/>
              </a:ext>
            </a:extLst>
          </p:cNvPr>
          <p:cNvSpPr>
            <a:spLocks noGrp="1"/>
          </p:cNvSpPr>
          <p:nvPr>
            <p:ph type="ctrTitle"/>
          </p:nvPr>
        </p:nvSpPr>
        <p:spPr/>
        <p:txBody>
          <a:bodyPr/>
          <a:lstStyle/>
          <a:p>
            <a:r>
              <a:rPr lang="en-US" dirty="0"/>
              <a:t>Flow Cytometry</a:t>
            </a:r>
          </a:p>
        </p:txBody>
      </p:sp>
      <p:sp>
        <p:nvSpPr>
          <p:cNvPr id="3" name="Subtitle 2">
            <a:extLst>
              <a:ext uri="{FF2B5EF4-FFF2-40B4-BE49-F238E27FC236}">
                <a16:creationId xmlns:a16="http://schemas.microsoft.com/office/drawing/2014/main" id="{34006C9D-5D7E-4B8F-99DF-B5D0A974231A}"/>
              </a:ext>
            </a:extLst>
          </p:cNvPr>
          <p:cNvSpPr>
            <a:spLocks noGrp="1"/>
          </p:cNvSpPr>
          <p:nvPr>
            <p:ph type="subTitle" idx="1"/>
          </p:nvPr>
        </p:nvSpPr>
        <p:spPr/>
        <p:txBody>
          <a:bodyPr>
            <a:normAutofit lnSpcReduction="10000"/>
          </a:bodyPr>
          <a:lstStyle/>
          <a:p>
            <a:r>
              <a:rPr lang="en-US" dirty="0"/>
              <a:t>Next Generation Pathology Lectures</a:t>
            </a:r>
          </a:p>
          <a:p>
            <a:r>
              <a:rPr lang="en-US" dirty="0"/>
              <a:t>Paul D. Simonson, M.D., Ph.D.</a:t>
            </a:r>
          </a:p>
          <a:p>
            <a:r>
              <a:rPr lang="en-US" dirty="0"/>
              <a:t>Weill Cornell Medicine</a:t>
            </a:r>
          </a:p>
          <a:p>
            <a:r>
              <a:rPr lang="en-US" dirty="0"/>
              <a:t>September 23, 2021, Room C405, 5 p.m. to 6:30 p.m.</a:t>
            </a:r>
          </a:p>
        </p:txBody>
      </p:sp>
    </p:spTree>
    <p:extLst>
      <p:ext uri="{BB962C8B-B14F-4D97-AF65-F5344CB8AC3E}">
        <p14:creationId xmlns:p14="http://schemas.microsoft.com/office/powerpoint/2010/main" val="2503019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286000" y="42863"/>
            <a:ext cx="7772400" cy="1143000"/>
          </a:xfrm>
        </p:spPr>
        <p:txBody>
          <a:bodyPr/>
          <a:lstStyle/>
          <a:p>
            <a:r>
              <a:rPr lang="en-US" altLang="en-US" dirty="0">
                <a:effectLst>
                  <a:outerShdw blurRad="38100" dist="38100" dir="2700000" algn="tl">
                    <a:srgbClr val="C0C0C0"/>
                  </a:outerShdw>
                </a:effectLst>
              </a:rPr>
              <a:t>Common fluorochromes</a:t>
            </a:r>
          </a:p>
        </p:txBody>
      </p:sp>
      <p:sp>
        <p:nvSpPr>
          <p:cNvPr id="121859" name="Text Box 3"/>
          <p:cNvSpPr txBox="1">
            <a:spLocks noChangeArrowheads="1"/>
          </p:cNvSpPr>
          <p:nvPr/>
        </p:nvSpPr>
        <p:spPr bwMode="auto">
          <a:xfrm>
            <a:off x="7805738" y="6396038"/>
            <a:ext cx="2667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1400">
                <a:ea typeface="ＭＳ Ｐゴシック" charset="0"/>
              </a:rPr>
              <a:t>From Becton-Dickinson Web Site</a:t>
            </a:r>
          </a:p>
        </p:txBody>
      </p:sp>
      <p:pic>
        <p:nvPicPr>
          <p:cNvPr id="20483"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38400" y="1066800"/>
            <a:ext cx="7543800" cy="520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27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63700"/>
          </a:xfrm>
        </p:spPr>
        <p:txBody>
          <a:bodyPr>
            <a:normAutofit fontScale="90000"/>
          </a:bodyPr>
          <a:lstStyle/>
          <a:p>
            <a:r>
              <a:rPr lang="en-US" dirty="0"/>
              <a:t>How to detect fluorescence from multiple fluorophores: series of selectively reflective mirrors and light filters</a:t>
            </a:r>
          </a:p>
        </p:txBody>
      </p:sp>
      <p:pic>
        <p:nvPicPr>
          <p:cNvPr id="4" name="Content Placeholder 3" descr="Screen Shot 2018-02-13 at 6.07.49 PM.png"/>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838200" y="2028825"/>
            <a:ext cx="10264365" cy="4829175"/>
          </a:xfrm>
        </p:spPr>
      </p:pic>
    </p:spTree>
    <p:extLst>
      <p:ext uri="{BB962C8B-B14F-4D97-AF65-F5344CB8AC3E}">
        <p14:creationId xmlns:p14="http://schemas.microsoft.com/office/powerpoint/2010/main" val="232044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Acquired signals</a:t>
            </a:r>
          </a:p>
        </p:txBody>
      </p:sp>
      <p:sp>
        <p:nvSpPr>
          <p:cNvPr id="3" name="Content Placeholder 2">
            <a:extLst>
              <a:ext uri="{FF2B5EF4-FFF2-40B4-BE49-F238E27FC236}">
                <a16:creationId xmlns:a16="http://schemas.microsoft.com/office/drawing/2014/main" id="{1C3B9621-6ABB-3D4C-BA11-022BEEE70001}"/>
              </a:ext>
            </a:extLst>
          </p:cNvPr>
          <p:cNvSpPr>
            <a:spLocks noGrp="1"/>
          </p:cNvSpPr>
          <p:nvPr>
            <p:ph idx="1"/>
          </p:nvPr>
        </p:nvSpPr>
        <p:spPr>
          <a:xfrm>
            <a:off x="838200" y="1825625"/>
            <a:ext cx="5257800" cy="4351338"/>
          </a:xfrm>
        </p:spPr>
        <p:txBody>
          <a:bodyPr>
            <a:normAutofit lnSpcReduction="10000"/>
          </a:bodyPr>
          <a:lstStyle/>
          <a:p>
            <a:r>
              <a:rPr lang="en-US" dirty="0"/>
              <a:t>As cell passes through the detector, the signal intensity gradually increases, then decreases</a:t>
            </a:r>
          </a:p>
          <a:p>
            <a:r>
              <a:rPr lang="en-US" dirty="0"/>
              <a:t>Values stored by the computer:</a:t>
            </a:r>
          </a:p>
          <a:p>
            <a:pPr lvl="1"/>
            <a:r>
              <a:rPr lang="en-US" dirty="0"/>
              <a:t>Signal </a:t>
            </a:r>
            <a:r>
              <a:rPr lang="en-US" b="1" dirty="0"/>
              <a:t>height</a:t>
            </a:r>
            <a:r>
              <a:rPr lang="en-US" dirty="0"/>
              <a:t>: maximum signal intensity (i.e., the “peak” value)</a:t>
            </a:r>
          </a:p>
          <a:p>
            <a:pPr lvl="1"/>
            <a:r>
              <a:rPr lang="en-US" dirty="0"/>
              <a:t>Signal </a:t>
            </a:r>
            <a:r>
              <a:rPr lang="en-US" b="1" dirty="0"/>
              <a:t>area</a:t>
            </a:r>
            <a:r>
              <a:rPr lang="en-US" dirty="0"/>
              <a:t>: total “area under the curve”</a:t>
            </a:r>
          </a:p>
          <a:p>
            <a:pPr lvl="2"/>
            <a:r>
              <a:rPr lang="en-US" dirty="0"/>
              <a:t>Useful for detecting two cells that are passing through at nearly the same time</a:t>
            </a:r>
          </a:p>
        </p:txBody>
      </p:sp>
      <p:pic>
        <p:nvPicPr>
          <p:cNvPr id="5" name="Content Placeholder 3" descr="Screen Shot 2018-02-13 at 6.03.37 PM.png">
            <a:extLst>
              <a:ext uri="{FF2B5EF4-FFF2-40B4-BE49-F238E27FC236}">
                <a16:creationId xmlns:a16="http://schemas.microsoft.com/office/drawing/2014/main" id="{3BAE0154-01D0-0D4A-865D-7B746B40BB50}"/>
              </a:ext>
            </a:extLst>
          </p:cNvPr>
          <p:cNvPicPr>
            <a:picLocks noChangeAspect="1"/>
          </p:cNvPicPr>
          <p:nvPr/>
        </p:nvPicPr>
        <p:blipFill>
          <a:blip r:embed="rId3" cstate="email">
            <a:extLst>
              <a:ext uri="{28A0092B-C50C-407E-A947-70E740481C1C}">
                <a14:useLocalDpi xmlns:a14="http://schemas.microsoft.com/office/drawing/2010/main"/>
              </a:ext>
            </a:extLst>
          </a:blip>
          <a:srcRect l="-44130" r="-44130"/>
          <a:stretch>
            <a:fillRect/>
          </a:stretch>
        </p:blipFill>
        <p:spPr>
          <a:xfrm>
            <a:off x="3467100" y="1211091"/>
            <a:ext cx="10666383" cy="5646909"/>
          </a:xfrm>
          <a:prstGeom prst="rect">
            <a:avLst/>
          </a:prstGeom>
        </p:spPr>
      </p:pic>
    </p:spTree>
    <p:extLst>
      <p:ext uri="{BB962C8B-B14F-4D97-AF65-F5344CB8AC3E}">
        <p14:creationId xmlns:p14="http://schemas.microsoft.com/office/powerpoint/2010/main" val="1920514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459F-41AD-1049-9C5C-4875A9DD0BD4}"/>
              </a:ext>
            </a:extLst>
          </p:cNvPr>
          <p:cNvSpPr>
            <a:spLocks noGrp="1"/>
          </p:cNvSpPr>
          <p:nvPr>
            <p:ph type="title"/>
          </p:nvPr>
        </p:nvSpPr>
        <p:spPr>
          <a:xfrm>
            <a:off x="777240" y="461507"/>
            <a:ext cx="10927080" cy="1325563"/>
          </a:xfrm>
        </p:spPr>
        <p:txBody>
          <a:bodyPr/>
          <a:lstStyle/>
          <a:p>
            <a:r>
              <a:rPr lang="en-US" dirty="0"/>
              <a:t>The summarized output: “dot plots”/histograms</a:t>
            </a:r>
          </a:p>
        </p:txBody>
      </p:sp>
      <p:sp>
        <p:nvSpPr>
          <p:cNvPr id="3" name="Content Placeholder 2">
            <a:extLst>
              <a:ext uri="{FF2B5EF4-FFF2-40B4-BE49-F238E27FC236}">
                <a16:creationId xmlns:a16="http://schemas.microsoft.com/office/drawing/2014/main" id="{72919D1A-7966-5F44-8C07-478C1D24AB9E}"/>
              </a:ext>
            </a:extLst>
          </p:cNvPr>
          <p:cNvSpPr>
            <a:spLocks noGrp="1"/>
          </p:cNvSpPr>
          <p:nvPr>
            <p:ph idx="1"/>
          </p:nvPr>
        </p:nvSpPr>
        <p:spPr>
          <a:xfrm>
            <a:off x="838200" y="2491739"/>
            <a:ext cx="5295900" cy="3685223"/>
          </a:xfrm>
        </p:spPr>
        <p:txBody>
          <a:bodyPr/>
          <a:lstStyle/>
          <a:p>
            <a:r>
              <a:rPr lang="en-US" dirty="0"/>
              <a:t>Each point corresponds to a single cell or cluster of similar cells</a:t>
            </a:r>
          </a:p>
          <a:p>
            <a:r>
              <a:rPr lang="en-US" dirty="0"/>
              <a:t>2-dimensional scatter plots are made for different pairs of antigens</a:t>
            </a:r>
          </a:p>
        </p:txBody>
      </p:sp>
      <p:pic>
        <p:nvPicPr>
          <p:cNvPr id="4" name="Picture 6" descr="A close up of a logo&#10;&#10;Description generated with high confidence">
            <a:extLst>
              <a:ext uri="{FF2B5EF4-FFF2-40B4-BE49-F238E27FC236}">
                <a16:creationId xmlns:a16="http://schemas.microsoft.com/office/drawing/2014/main" id="{E9D50D53-928F-F44C-A916-93F116D78B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67103" y="2578920"/>
            <a:ext cx="2208811" cy="2230592"/>
          </a:xfrm>
          <a:prstGeom prst="rect">
            <a:avLst/>
          </a:prstGeom>
        </p:spPr>
      </p:pic>
      <p:pic>
        <p:nvPicPr>
          <p:cNvPr id="5" name="Picture 6" descr="A close up of a piece of paper&#10;&#10;Description generated with high confidence">
            <a:extLst>
              <a:ext uri="{FF2B5EF4-FFF2-40B4-BE49-F238E27FC236}">
                <a16:creationId xmlns:a16="http://schemas.microsoft.com/office/drawing/2014/main" id="{F1F50189-0A0F-A849-995C-CD10876D5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15277" y="2579162"/>
            <a:ext cx="3010394" cy="2237588"/>
          </a:xfrm>
          <a:prstGeom prst="rect">
            <a:avLst/>
          </a:prstGeom>
        </p:spPr>
      </p:pic>
    </p:spTree>
    <p:extLst>
      <p:ext uri="{BB962C8B-B14F-4D97-AF65-F5344CB8AC3E}">
        <p14:creationId xmlns:p14="http://schemas.microsoft.com/office/powerpoint/2010/main" val="380370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Considerations for designing </a:t>
            </a:r>
            <a:br>
              <a:rPr lang="en-US" dirty="0"/>
            </a:br>
            <a:r>
              <a:rPr lang="en-US" dirty="0"/>
              <a:t>flow cytometry antibody panels</a:t>
            </a:r>
          </a:p>
        </p:txBody>
      </p:sp>
      <p:pic>
        <p:nvPicPr>
          <p:cNvPr id="4" name="Content Placeholder 3" descr="Screen Shot 2018-02-13 at 6.21.42 PM.png"/>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b="-81761"/>
          <a:stretch/>
        </p:blipFill>
        <p:spPr>
          <a:xfrm>
            <a:off x="1638300" y="1935479"/>
            <a:ext cx="8991600" cy="3374679"/>
          </a:xfrm>
        </p:spPr>
      </p:pic>
      <p:pic>
        <p:nvPicPr>
          <p:cNvPr id="5" name="Picture 4" descr="Screen Shot 2018-02-13 at 6.59.09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1" y="4676788"/>
            <a:ext cx="8912443" cy="2057400"/>
          </a:xfrm>
          <a:prstGeom prst="rect">
            <a:avLst/>
          </a:prstGeom>
        </p:spPr>
      </p:pic>
    </p:spTree>
    <p:extLst>
      <p:ext uri="{BB962C8B-B14F-4D97-AF65-F5344CB8AC3E}">
        <p14:creationId xmlns:p14="http://schemas.microsoft.com/office/powerpoint/2010/main" val="78714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946"/>
            <a:ext cx="10515600" cy="1325563"/>
          </a:xfrm>
        </p:spPr>
        <p:txBody>
          <a:bodyPr/>
          <a:lstStyle/>
          <a:p>
            <a:r>
              <a:rPr lang="en-US" altLang="en-US" dirty="0">
                <a:effectLst>
                  <a:outerShdw blurRad="38100" dist="38100" dir="2700000" algn="tl">
                    <a:srgbClr val="C0C0C0"/>
                  </a:outerShdw>
                </a:effectLst>
              </a:rPr>
              <a:t>CD (Cluster Designation) antigens correspond to antigens on cell surfaces</a:t>
            </a:r>
          </a:p>
        </p:txBody>
      </p:sp>
      <p:sp>
        <p:nvSpPr>
          <p:cNvPr id="3" name="Content Placeholder 2"/>
          <p:cNvSpPr>
            <a:spLocks noGrp="1"/>
          </p:cNvSpPr>
          <p:nvPr>
            <p:ph idx="1"/>
          </p:nvPr>
        </p:nvSpPr>
        <p:spPr>
          <a:xfrm>
            <a:off x="838200" y="1615439"/>
            <a:ext cx="10515600" cy="1535749"/>
          </a:xfrm>
        </p:spPr>
        <p:txBody>
          <a:bodyPr>
            <a:normAutofit/>
          </a:bodyPr>
          <a:lstStyle/>
          <a:p>
            <a:r>
              <a:rPr lang="en-US" altLang="en-US" dirty="0">
                <a:effectLst>
                  <a:outerShdw blurRad="38100" dist="38100" dir="2700000" algn="tl">
                    <a:srgbClr val="C0C0C0"/>
                  </a:outerShdw>
                </a:effectLst>
              </a:rPr>
              <a:t>Examples: CD3, CD20, CD45, etc.</a:t>
            </a:r>
          </a:p>
          <a:p>
            <a:r>
              <a:rPr lang="en-US" altLang="en-US" dirty="0">
                <a:effectLst>
                  <a:outerShdw blurRad="38100" dist="38100" dir="2700000" algn="tl">
                    <a:srgbClr val="C0C0C0"/>
                  </a:outerShdw>
                </a:effectLst>
              </a:rPr>
              <a:t>Cell surface antigens are used because they are easy to detect (no permeabilization of cell membrane required)</a:t>
            </a:r>
          </a:p>
          <a:p>
            <a:pPr lvl="1"/>
            <a:endParaRPr lang="en-US" altLang="en-US" dirty="0">
              <a:effectLst>
                <a:outerShdw blurRad="38100" dist="38100" dir="2700000" algn="tl">
                  <a:srgbClr val="C0C0C0"/>
                </a:outerShdw>
              </a:effectLst>
            </a:endParaRPr>
          </a:p>
        </p:txBody>
      </p:sp>
      <p:pic>
        <p:nvPicPr>
          <p:cNvPr id="4" name="Picture 3">
            <a:extLst>
              <a:ext uri="{FF2B5EF4-FFF2-40B4-BE49-F238E27FC236}">
                <a16:creationId xmlns:a16="http://schemas.microsoft.com/office/drawing/2014/main" id="{6876857F-08D5-9840-9E56-2D8A17EA099F}"/>
              </a:ext>
            </a:extLst>
          </p:cNvPr>
          <p:cNvPicPr>
            <a:picLocks noChangeAspect="1"/>
          </p:cNvPicPr>
          <p:nvPr/>
        </p:nvPicPr>
        <p:blipFill>
          <a:blip r:embed="rId2"/>
          <a:stretch>
            <a:fillRect/>
          </a:stretch>
        </p:blipFill>
        <p:spPr>
          <a:xfrm>
            <a:off x="2138362" y="3457575"/>
            <a:ext cx="7991475" cy="3329781"/>
          </a:xfrm>
          <a:prstGeom prst="rect">
            <a:avLst/>
          </a:prstGeom>
        </p:spPr>
      </p:pic>
      <p:sp>
        <p:nvSpPr>
          <p:cNvPr id="5" name="TextBox 4">
            <a:extLst>
              <a:ext uri="{FF2B5EF4-FFF2-40B4-BE49-F238E27FC236}">
                <a16:creationId xmlns:a16="http://schemas.microsoft.com/office/drawing/2014/main" id="{1F15AD56-3D7D-6846-BEE0-B440B0633BA4}"/>
              </a:ext>
            </a:extLst>
          </p:cNvPr>
          <p:cNvSpPr txBox="1"/>
          <p:nvPr/>
        </p:nvSpPr>
        <p:spPr>
          <a:xfrm>
            <a:off x="10464678" y="6418024"/>
            <a:ext cx="1778244" cy="369332"/>
          </a:xfrm>
          <a:prstGeom prst="rect">
            <a:avLst/>
          </a:prstGeom>
          <a:noFill/>
        </p:spPr>
        <p:txBody>
          <a:bodyPr wrap="none" rtlCol="0">
            <a:spAutoFit/>
          </a:bodyPr>
          <a:lstStyle/>
          <a:p>
            <a:r>
              <a:rPr lang="en-US" dirty="0" err="1"/>
              <a:t>Biooncology.com</a:t>
            </a:r>
            <a:endParaRPr lang="en-US" dirty="0"/>
          </a:p>
        </p:txBody>
      </p:sp>
    </p:spTree>
    <p:extLst>
      <p:ext uri="{BB962C8B-B14F-4D97-AF65-F5344CB8AC3E}">
        <p14:creationId xmlns:p14="http://schemas.microsoft.com/office/powerpoint/2010/main" val="301418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42"/>
            <a:ext cx="10515600" cy="1325563"/>
          </a:xfrm>
        </p:spPr>
        <p:txBody>
          <a:bodyPr/>
          <a:lstStyle/>
          <a:p>
            <a:r>
              <a:rPr lang="en-US" altLang="en-US" dirty="0">
                <a:effectLst>
                  <a:outerShdw blurRad="38100" dist="38100" dir="2700000" algn="tl">
                    <a:srgbClr val="C0C0C0"/>
                  </a:outerShdw>
                </a:effectLst>
              </a:rPr>
              <a:t>Commonly Used CD Antigens</a:t>
            </a:r>
          </a:p>
        </p:txBody>
      </p:sp>
      <p:graphicFrame>
        <p:nvGraphicFramePr>
          <p:cNvPr id="4" name="Content Placeholder 3"/>
          <p:cNvGraphicFramePr>
            <a:graphicFrameLocks noGrp="1"/>
          </p:cNvGraphicFramePr>
          <p:nvPr>
            <p:ph idx="1"/>
          </p:nvPr>
        </p:nvGraphicFramePr>
        <p:xfrm>
          <a:off x="1981200" y="1209908"/>
          <a:ext cx="8229600" cy="518136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518120">
                <a:tc>
                  <a:txBody>
                    <a:bodyPr/>
                    <a:lstStyle/>
                    <a:p>
                      <a:r>
                        <a:rPr lang="en-US" sz="2800" dirty="0"/>
                        <a:t>CD Antigen</a:t>
                      </a:r>
                    </a:p>
                  </a:txBody>
                  <a:tcPr marL="96819" marR="96819" marT="45708" marB="45708"/>
                </a:tc>
                <a:tc>
                  <a:txBody>
                    <a:bodyPr/>
                    <a:lstStyle/>
                    <a:p>
                      <a:r>
                        <a:rPr lang="en-US" sz="2800" dirty="0"/>
                        <a:t>Cell type</a:t>
                      </a:r>
                    </a:p>
                  </a:txBody>
                  <a:tcPr marL="96819" marR="96819" marT="45708" marB="45708"/>
                </a:tc>
                <a:extLst>
                  <a:ext uri="{0D108BD9-81ED-4DB2-BD59-A6C34878D82A}">
                    <a16:rowId xmlns:a16="http://schemas.microsoft.com/office/drawing/2014/main" val="10000"/>
                  </a:ext>
                </a:extLst>
              </a:tr>
              <a:tr h="518120">
                <a:tc>
                  <a:txBody>
                    <a:bodyPr/>
                    <a:lstStyle/>
                    <a:p>
                      <a:r>
                        <a:rPr lang="en-US" sz="2800" dirty="0"/>
                        <a:t>CD3</a:t>
                      </a:r>
                    </a:p>
                  </a:txBody>
                  <a:tcPr marL="96819" marR="96819" marT="45708" marB="45708"/>
                </a:tc>
                <a:tc>
                  <a:txBody>
                    <a:bodyPr/>
                    <a:lstStyle/>
                    <a:p>
                      <a:r>
                        <a:rPr lang="en-US" sz="2800" dirty="0"/>
                        <a:t>T cells</a:t>
                      </a:r>
                    </a:p>
                  </a:txBody>
                  <a:tcPr marL="96819" marR="96819" marT="45708" marB="45708"/>
                </a:tc>
                <a:extLst>
                  <a:ext uri="{0D108BD9-81ED-4DB2-BD59-A6C34878D82A}">
                    <a16:rowId xmlns:a16="http://schemas.microsoft.com/office/drawing/2014/main" val="10001"/>
                  </a:ext>
                </a:extLst>
              </a:tr>
              <a:tr h="518120">
                <a:tc>
                  <a:txBody>
                    <a:bodyPr/>
                    <a:lstStyle/>
                    <a:p>
                      <a:r>
                        <a:rPr lang="en-US" sz="2800" dirty="0"/>
                        <a:t>CD4</a:t>
                      </a:r>
                    </a:p>
                  </a:txBody>
                  <a:tcPr marL="96819" marR="96819" marT="45708" marB="45708"/>
                </a:tc>
                <a:tc>
                  <a:txBody>
                    <a:bodyPr/>
                    <a:lstStyle/>
                    <a:p>
                      <a:r>
                        <a:rPr lang="en-US" sz="2800" dirty="0"/>
                        <a:t>Helper T cells, monocytes</a:t>
                      </a:r>
                    </a:p>
                  </a:txBody>
                  <a:tcPr marL="96819" marR="96819" marT="45708" marB="45708"/>
                </a:tc>
                <a:extLst>
                  <a:ext uri="{0D108BD9-81ED-4DB2-BD59-A6C34878D82A}">
                    <a16:rowId xmlns:a16="http://schemas.microsoft.com/office/drawing/2014/main" val="10002"/>
                  </a:ext>
                </a:extLst>
              </a:tr>
              <a:tr h="518120">
                <a:tc>
                  <a:txBody>
                    <a:bodyPr/>
                    <a:lstStyle/>
                    <a:p>
                      <a:r>
                        <a:rPr lang="en-US" sz="2800" dirty="0"/>
                        <a:t>CD8 </a:t>
                      </a:r>
                    </a:p>
                  </a:txBody>
                  <a:tcPr marL="96819" marR="96819" marT="45708" marB="45708"/>
                </a:tc>
                <a:tc>
                  <a:txBody>
                    <a:bodyPr/>
                    <a:lstStyle/>
                    <a:p>
                      <a:r>
                        <a:rPr lang="en-US" sz="2800" dirty="0"/>
                        <a:t>Cytotoxic T cells</a:t>
                      </a:r>
                    </a:p>
                  </a:txBody>
                  <a:tcPr marL="96819" marR="96819" marT="45708" marB="45708"/>
                </a:tc>
                <a:extLst>
                  <a:ext uri="{0D108BD9-81ED-4DB2-BD59-A6C34878D82A}">
                    <a16:rowId xmlns:a16="http://schemas.microsoft.com/office/drawing/2014/main" val="10003"/>
                  </a:ext>
                </a:extLst>
              </a:tr>
              <a:tr h="518120">
                <a:tc>
                  <a:txBody>
                    <a:bodyPr/>
                    <a:lstStyle/>
                    <a:p>
                      <a:r>
                        <a:rPr lang="en-US" sz="2800" dirty="0"/>
                        <a:t>CD16, CD56</a:t>
                      </a:r>
                    </a:p>
                  </a:txBody>
                  <a:tcPr marL="96819" marR="96819" marT="45708" marB="45708"/>
                </a:tc>
                <a:tc>
                  <a:txBody>
                    <a:bodyPr/>
                    <a:lstStyle/>
                    <a:p>
                      <a:r>
                        <a:rPr lang="en-US" sz="2800" dirty="0"/>
                        <a:t>NK cells</a:t>
                      </a:r>
                    </a:p>
                  </a:txBody>
                  <a:tcPr marL="96819" marR="96819" marT="45708" marB="45708"/>
                </a:tc>
                <a:extLst>
                  <a:ext uri="{0D108BD9-81ED-4DB2-BD59-A6C34878D82A}">
                    <a16:rowId xmlns:a16="http://schemas.microsoft.com/office/drawing/2014/main" val="10004"/>
                  </a:ext>
                </a:extLst>
              </a:tr>
              <a:tr h="518120">
                <a:tc>
                  <a:txBody>
                    <a:bodyPr/>
                    <a:lstStyle/>
                    <a:p>
                      <a:r>
                        <a:rPr lang="en-US" sz="2800" dirty="0"/>
                        <a:t>CD19, CD20</a:t>
                      </a:r>
                    </a:p>
                  </a:txBody>
                  <a:tcPr marL="96819" marR="96819" marT="45708" marB="45708"/>
                </a:tc>
                <a:tc>
                  <a:txBody>
                    <a:bodyPr/>
                    <a:lstStyle/>
                    <a:p>
                      <a:r>
                        <a:rPr lang="en-US" sz="2800" dirty="0"/>
                        <a:t>B cells</a:t>
                      </a:r>
                    </a:p>
                  </a:txBody>
                  <a:tcPr marL="96819" marR="96819" marT="45708" marB="45708"/>
                </a:tc>
                <a:extLst>
                  <a:ext uri="{0D108BD9-81ED-4DB2-BD59-A6C34878D82A}">
                    <a16:rowId xmlns:a16="http://schemas.microsoft.com/office/drawing/2014/main" val="10005"/>
                  </a:ext>
                </a:extLst>
              </a:tr>
              <a:tr h="518120">
                <a:tc>
                  <a:txBody>
                    <a:bodyPr/>
                    <a:lstStyle/>
                    <a:p>
                      <a:r>
                        <a:rPr lang="en-US" sz="2800" dirty="0"/>
                        <a:t>CD13, CD33</a:t>
                      </a:r>
                    </a:p>
                  </a:txBody>
                  <a:tcPr marL="96819" marR="96819" marT="45708" marB="45708"/>
                </a:tc>
                <a:tc>
                  <a:txBody>
                    <a:bodyPr/>
                    <a:lstStyle/>
                    <a:p>
                      <a:r>
                        <a:rPr lang="en-US" sz="2800" dirty="0" err="1"/>
                        <a:t>Myelomonocytic</a:t>
                      </a:r>
                      <a:r>
                        <a:rPr lang="en-US" sz="2800" dirty="0"/>
                        <a:t> cells</a:t>
                      </a:r>
                    </a:p>
                  </a:txBody>
                  <a:tcPr marL="96819" marR="96819" marT="45708" marB="45708"/>
                </a:tc>
                <a:extLst>
                  <a:ext uri="{0D108BD9-81ED-4DB2-BD59-A6C34878D82A}">
                    <a16:rowId xmlns:a16="http://schemas.microsoft.com/office/drawing/2014/main" val="10006"/>
                  </a:ext>
                </a:extLst>
              </a:tr>
              <a:tr h="518120">
                <a:tc>
                  <a:txBody>
                    <a:bodyPr/>
                    <a:lstStyle/>
                    <a:p>
                      <a:r>
                        <a:rPr lang="en-US" sz="2800" dirty="0"/>
                        <a:t>CD34</a:t>
                      </a:r>
                    </a:p>
                  </a:txBody>
                  <a:tcPr marL="96819" marR="96819" marT="45708" marB="45708"/>
                </a:tc>
                <a:tc>
                  <a:txBody>
                    <a:bodyPr/>
                    <a:lstStyle/>
                    <a:p>
                      <a:r>
                        <a:rPr lang="en-US" sz="2800" dirty="0"/>
                        <a:t>Stem cells</a:t>
                      </a:r>
                    </a:p>
                  </a:txBody>
                  <a:tcPr marL="96819" marR="96819" marT="45708" marB="45708"/>
                </a:tc>
                <a:extLst>
                  <a:ext uri="{0D108BD9-81ED-4DB2-BD59-A6C34878D82A}">
                    <a16:rowId xmlns:a16="http://schemas.microsoft.com/office/drawing/2014/main" val="10007"/>
                  </a:ext>
                </a:extLst>
              </a:tr>
              <a:tr h="518120">
                <a:tc>
                  <a:txBody>
                    <a:bodyPr/>
                    <a:lstStyle/>
                    <a:p>
                      <a:r>
                        <a:rPr lang="en-US" sz="2800" dirty="0"/>
                        <a:t>CD64</a:t>
                      </a:r>
                    </a:p>
                  </a:txBody>
                  <a:tcPr marL="96819" marR="96819" marT="45708" marB="45708"/>
                </a:tc>
                <a:tc>
                  <a:txBody>
                    <a:bodyPr/>
                    <a:lstStyle/>
                    <a:p>
                      <a:r>
                        <a:rPr lang="en-US" sz="2800" dirty="0"/>
                        <a:t>Monocytes</a:t>
                      </a:r>
                    </a:p>
                  </a:txBody>
                  <a:tcPr marL="96819" marR="96819" marT="45708" marB="45708"/>
                </a:tc>
                <a:extLst>
                  <a:ext uri="{0D108BD9-81ED-4DB2-BD59-A6C34878D82A}">
                    <a16:rowId xmlns:a16="http://schemas.microsoft.com/office/drawing/2014/main" val="2224890980"/>
                  </a:ext>
                </a:extLst>
              </a:tr>
              <a:tr h="518120">
                <a:tc>
                  <a:txBody>
                    <a:bodyPr/>
                    <a:lstStyle/>
                    <a:p>
                      <a:r>
                        <a:rPr lang="en-US" sz="2800" dirty="0"/>
                        <a:t>CD14</a:t>
                      </a:r>
                    </a:p>
                  </a:txBody>
                  <a:tcPr marL="96819" marR="96819" marT="45708" marB="45708"/>
                </a:tc>
                <a:tc>
                  <a:txBody>
                    <a:bodyPr/>
                    <a:lstStyle/>
                    <a:p>
                      <a:r>
                        <a:rPr lang="en-US" sz="2800" dirty="0"/>
                        <a:t>Mature </a:t>
                      </a:r>
                      <a:r>
                        <a:rPr lang="en-US" sz="2800" dirty="0" err="1"/>
                        <a:t>mononocytes</a:t>
                      </a:r>
                      <a:endParaRPr lang="en-US" sz="2800" dirty="0"/>
                    </a:p>
                  </a:txBody>
                  <a:tcPr marL="96819" marR="96819" marT="45708" marB="45708"/>
                </a:tc>
                <a:extLst>
                  <a:ext uri="{0D108BD9-81ED-4DB2-BD59-A6C34878D82A}">
                    <a16:rowId xmlns:a16="http://schemas.microsoft.com/office/drawing/2014/main" val="2339392665"/>
                  </a:ext>
                </a:extLst>
              </a:tr>
            </a:tbl>
          </a:graphicData>
        </a:graphic>
      </p:graphicFrame>
    </p:spTree>
    <p:extLst>
      <p:ext uri="{BB962C8B-B14F-4D97-AF65-F5344CB8AC3E}">
        <p14:creationId xmlns:p14="http://schemas.microsoft.com/office/powerpoint/2010/main" val="2232389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914400" y="0"/>
            <a:ext cx="10363200" cy="1143000"/>
          </a:xfrm>
        </p:spPr>
        <p:txBody>
          <a:bodyPr/>
          <a:lstStyle/>
          <a:p>
            <a:r>
              <a:rPr lang="en-US" altLang="en-US" dirty="0">
                <a:effectLst>
                  <a:outerShdw blurRad="38100" dist="38100" dir="2700000" algn="tl">
                    <a:srgbClr val="C0C0C0"/>
                  </a:outerShdw>
                </a:effectLst>
              </a:rPr>
              <a:t>Example Panels of Antibodies</a:t>
            </a:r>
          </a:p>
        </p:txBody>
      </p:sp>
      <p:graphicFrame>
        <p:nvGraphicFramePr>
          <p:cNvPr id="103427" name="Group 3"/>
          <p:cNvGraphicFramePr>
            <a:graphicFrameLocks noGrp="1"/>
          </p:cNvGraphicFramePr>
          <p:nvPr>
            <p:ph type="tbl" idx="1"/>
          </p:nvPr>
        </p:nvGraphicFramePr>
        <p:xfrm>
          <a:off x="1828800" y="1981201"/>
          <a:ext cx="10215562" cy="4114801"/>
        </p:xfrm>
        <a:graphic>
          <a:graphicData uri="http://schemas.openxmlformats.org/drawingml/2006/table">
            <a:tbl>
              <a:tblPr/>
              <a:tblGrid>
                <a:gridCol w="1104385">
                  <a:extLst>
                    <a:ext uri="{9D8B030D-6E8A-4147-A177-3AD203B41FA5}">
                      <a16:colId xmlns:a16="http://schemas.microsoft.com/office/drawing/2014/main" val="20000"/>
                    </a:ext>
                  </a:extLst>
                </a:gridCol>
                <a:gridCol w="828289">
                  <a:extLst>
                    <a:ext uri="{9D8B030D-6E8A-4147-A177-3AD203B41FA5}">
                      <a16:colId xmlns:a16="http://schemas.microsoft.com/office/drawing/2014/main" val="20001"/>
                    </a:ext>
                  </a:extLst>
                </a:gridCol>
                <a:gridCol w="853215">
                  <a:extLst>
                    <a:ext uri="{9D8B030D-6E8A-4147-A177-3AD203B41FA5}">
                      <a16:colId xmlns:a16="http://schemas.microsoft.com/office/drawing/2014/main" val="20002"/>
                    </a:ext>
                  </a:extLst>
                </a:gridCol>
                <a:gridCol w="927990">
                  <a:extLst>
                    <a:ext uri="{9D8B030D-6E8A-4147-A177-3AD203B41FA5}">
                      <a16:colId xmlns:a16="http://schemas.microsoft.com/office/drawing/2014/main" val="20003"/>
                    </a:ext>
                  </a:extLst>
                </a:gridCol>
                <a:gridCol w="929907">
                  <a:extLst>
                    <a:ext uri="{9D8B030D-6E8A-4147-A177-3AD203B41FA5}">
                      <a16:colId xmlns:a16="http://schemas.microsoft.com/office/drawing/2014/main" val="20004"/>
                    </a:ext>
                  </a:extLst>
                </a:gridCol>
                <a:gridCol w="927990">
                  <a:extLst>
                    <a:ext uri="{9D8B030D-6E8A-4147-A177-3AD203B41FA5}">
                      <a16:colId xmlns:a16="http://schemas.microsoft.com/office/drawing/2014/main" val="20005"/>
                    </a:ext>
                  </a:extLst>
                </a:gridCol>
                <a:gridCol w="895396">
                  <a:extLst>
                    <a:ext uri="{9D8B030D-6E8A-4147-A177-3AD203B41FA5}">
                      <a16:colId xmlns:a16="http://schemas.microsoft.com/office/drawing/2014/main" val="20006"/>
                    </a:ext>
                  </a:extLst>
                </a:gridCol>
                <a:gridCol w="962503">
                  <a:extLst>
                    <a:ext uri="{9D8B030D-6E8A-4147-A177-3AD203B41FA5}">
                      <a16:colId xmlns:a16="http://schemas.microsoft.com/office/drawing/2014/main" val="20007"/>
                    </a:ext>
                  </a:extLst>
                </a:gridCol>
                <a:gridCol w="1004683">
                  <a:extLst>
                    <a:ext uri="{9D8B030D-6E8A-4147-A177-3AD203B41FA5}">
                      <a16:colId xmlns:a16="http://schemas.microsoft.com/office/drawing/2014/main" val="20008"/>
                    </a:ext>
                  </a:extLst>
                </a:gridCol>
                <a:gridCol w="851297">
                  <a:extLst>
                    <a:ext uri="{9D8B030D-6E8A-4147-A177-3AD203B41FA5}">
                      <a16:colId xmlns:a16="http://schemas.microsoft.com/office/drawing/2014/main" val="20009"/>
                    </a:ext>
                  </a:extLst>
                </a:gridCol>
                <a:gridCol w="929907">
                  <a:extLst>
                    <a:ext uri="{9D8B030D-6E8A-4147-A177-3AD203B41FA5}">
                      <a16:colId xmlns:a16="http://schemas.microsoft.com/office/drawing/2014/main" val="20010"/>
                    </a:ext>
                  </a:extLst>
                </a:gridCol>
              </a:tblGrid>
              <a:tr h="822325">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endParaRPr>
                    </a:p>
                  </a:txBody>
                  <a:tcPr anchor="ctr" horzOverflow="overflow">
                    <a:lnL>
                      <a:noFill/>
                    </a:lnL>
                    <a:lnR w="38100" cap="flat" cmpd="sng" algn="ctr">
                      <a:solidFill>
                        <a:schemeClr val="accent1"/>
                      </a:solidFill>
                      <a:prstDash val="solid"/>
                      <a:round/>
                      <a:headEnd type="none" w="med" len="med"/>
                      <a:tailEnd type="none" w="med" len="med"/>
                    </a:lnR>
                    <a:lnT>
                      <a:noFill/>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PB</a:t>
                      </a:r>
                    </a:p>
                  </a:txBody>
                  <a:tcPr anchor="ctr" horzOverflow="overflow">
                    <a:lnL w="381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FITC</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PE</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PE-TR</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PE55</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PE7</a:t>
                      </a:r>
                    </a:p>
                  </a:txBody>
                  <a:tcPr anchor="ctr" horzOverflow="overflow">
                    <a:lnL w="127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A594</a:t>
                      </a:r>
                    </a:p>
                  </a:txBody>
                  <a:tcPr anchor="ctr" horzOverflow="overflow">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APC</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A700</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APC7</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913">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B cells</a:t>
                      </a:r>
                    </a:p>
                  </a:txBody>
                  <a:tcPr anchor="ctr" horzOverflow="overflow">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CD45</a:t>
                      </a:r>
                    </a:p>
                  </a:txBody>
                  <a:tcPr anchor="ctr" horzOverflow="overflow">
                    <a:lnL w="381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Symbol" pitchFamily="18" charset="2"/>
                          <a:ea typeface="MS PGothic" pitchFamily="34" charset="-128"/>
                        </a:rPr>
                        <a:t>k</a:t>
                      </a:r>
                      <a:endParaRPr kumimoji="0" lang="en-US" altLang="en-US" sz="20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endParaRP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Symbol" pitchFamily="18" charset="2"/>
                          <a:ea typeface="MS PGothic" pitchFamily="34" charset="-128"/>
                        </a:rPr>
                        <a:t>l</a:t>
                      </a:r>
                      <a:endParaRPr kumimoji="0" lang="en-US" altLang="en-US" sz="20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endParaRP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CD19</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CD34</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CD20</a:t>
                      </a:r>
                    </a:p>
                  </a:txBody>
                  <a:tcPr anchor="ctr" horzOverflow="overflow">
                    <a:lnL w="127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CD38</a:t>
                      </a:r>
                    </a:p>
                  </a:txBody>
                  <a:tcPr anchor="ctr" horzOverflow="overflow">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CD10</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CD5</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325">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T cells</a:t>
                      </a:r>
                    </a:p>
                  </a:txBody>
                  <a:tcPr anchor="ctr" horzOverflow="overflow">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CD45</a:t>
                      </a:r>
                    </a:p>
                  </a:txBody>
                  <a:tcPr anchor="ctr" horzOverflow="overflow">
                    <a:lnL w="381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CD2</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CD7</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CD34</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CD8</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a:t>
                      </a:r>
                    </a:p>
                  </a:txBody>
                  <a:tcPr anchor="ctr" horzOverflow="overflow">
                    <a:lnL w="127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a:t>
                      </a:r>
                    </a:p>
                  </a:txBody>
                  <a:tcPr anchor="ctr" horzOverflow="overflow">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CD56</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CD5</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3913">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Blasts</a:t>
                      </a:r>
                    </a:p>
                  </a:txBody>
                  <a:tcPr anchor="ctr" horzOverflow="overflow">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HLA-DR</a:t>
                      </a:r>
                    </a:p>
                  </a:txBody>
                  <a:tcPr anchor="ctr" horzOverflow="overflow">
                    <a:lnL w="381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CD15</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CD33</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CD19</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CD117</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CD13</a:t>
                      </a:r>
                    </a:p>
                  </a:txBody>
                  <a:tcPr anchor="ctr" horzOverflow="overflow">
                    <a:lnL w="127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CD38</a:t>
                      </a:r>
                    </a:p>
                  </a:txBody>
                  <a:tcPr anchor="ctr" horzOverflow="overflow">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CD34</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CD71</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CD45</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2325">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outerShdw blurRad="38100" dist="38100" dir="2700000" algn="tl">
                              <a:srgbClr val="C0C0C0"/>
                            </a:outerShdw>
                          </a:effectLst>
                          <a:latin typeface="Times" charset="0"/>
                          <a:ea typeface="MS PGothic" pitchFamily="34" charset="-128"/>
                        </a:rPr>
                        <a:t>Myeloid</a:t>
                      </a:r>
                    </a:p>
                  </a:txBody>
                  <a:tcPr anchor="ctr" horzOverflow="overflow">
                    <a:lnL w="127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HLA-DR</a:t>
                      </a:r>
                    </a:p>
                  </a:txBody>
                  <a:tcPr anchor="ctr" horzOverflow="overflow">
                    <a:lnL w="381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CD64</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CD123</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CD14</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CD13</a:t>
                      </a:r>
                    </a:p>
                  </a:txBody>
                  <a:tcPr anchor="ctr" horzOverflow="overflow">
                    <a:lnL w="12700" cap="flat" cmpd="sng" algn="ctr">
                      <a:solidFill>
                        <a:schemeClr val="accent1"/>
                      </a:solidFill>
                      <a:prstDash val="solid"/>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CD38</a:t>
                      </a:r>
                    </a:p>
                  </a:txBody>
                  <a:tcPr anchor="ctr" horzOverflow="overflow">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CD34</a:t>
                      </a:r>
                    </a:p>
                  </a:txBody>
                  <a:tcPr anchor="ctr" horzOverflow="overflow">
                    <a:lnL w="19050" cap="flat" cmpd="sng" algn="ctr">
                      <a:solidFill>
                        <a:schemeClr val="tx1"/>
                      </a:solidFill>
                      <a:prstDash val="dash"/>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CD16</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MS PGothic" pitchFamily="34" charset="-128"/>
                        </a:defRPr>
                      </a:lvl1pPr>
                      <a:lvl2pPr marL="742950" indent="-285750">
                        <a:spcBef>
                          <a:spcPct val="20000"/>
                        </a:spcBef>
                        <a:defRPr sz="2400">
                          <a:solidFill>
                            <a:schemeClr val="tx1"/>
                          </a:solidFill>
                          <a:latin typeface="Times" charset="0"/>
                          <a:ea typeface="MS PGothic" pitchFamily="34" charset="-128"/>
                        </a:defRPr>
                      </a:lvl2pPr>
                      <a:lvl3pPr marL="1143000" indent="-228600">
                        <a:spcBef>
                          <a:spcPct val="20000"/>
                        </a:spcBef>
                        <a:defRPr sz="2000">
                          <a:solidFill>
                            <a:schemeClr val="tx1"/>
                          </a:solidFill>
                          <a:latin typeface="Times" charset="0"/>
                          <a:ea typeface="MS PGothic" pitchFamily="34" charset="-128"/>
                        </a:defRPr>
                      </a:lvl3pPr>
                      <a:lvl4pPr marL="1600200" indent="-228600">
                        <a:spcBef>
                          <a:spcPct val="20000"/>
                        </a:spcBef>
                        <a:defRPr>
                          <a:solidFill>
                            <a:schemeClr val="tx1"/>
                          </a:solidFill>
                          <a:latin typeface="Times" charset="0"/>
                          <a:ea typeface="MS PGothic" pitchFamily="34" charset="-128"/>
                        </a:defRPr>
                      </a:lvl4pPr>
                      <a:lvl5pPr marL="2057400" indent="-228600">
                        <a:spcBef>
                          <a:spcPct val="20000"/>
                        </a:spcBef>
                        <a:defRPr>
                          <a:solidFill>
                            <a:schemeClr val="tx1"/>
                          </a:solidFill>
                          <a:latin typeface="Times" charset="0"/>
                          <a:ea typeface="MS PGothic" pitchFamily="34" charset="-128"/>
                        </a:defRPr>
                      </a:lvl5pPr>
                      <a:lvl6pPr marL="2514600" indent="-228600" eaLnBrk="0" fontAlgn="base" hangingPunct="0">
                        <a:spcBef>
                          <a:spcPct val="20000"/>
                        </a:spcBef>
                        <a:spcAft>
                          <a:spcPct val="0"/>
                        </a:spcAft>
                        <a:defRPr>
                          <a:solidFill>
                            <a:schemeClr val="tx1"/>
                          </a:solidFill>
                          <a:latin typeface="Times" charset="0"/>
                          <a:ea typeface="MS PGothic" pitchFamily="34" charset="-128"/>
                        </a:defRPr>
                      </a:lvl6pPr>
                      <a:lvl7pPr marL="2971800" indent="-228600" eaLnBrk="0" fontAlgn="base" hangingPunct="0">
                        <a:spcBef>
                          <a:spcPct val="20000"/>
                        </a:spcBef>
                        <a:spcAft>
                          <a:spcPct val="0"/>
                        </a:spcAft>
                        <a:defRPr>
                          <a:solidFill>
                            <a:schemeClr val="tx1"/>
                          </a:solidFill>
                          <a:latin typeface="Times" charset="0"/>
                          <a:ea typeface="MS PGothic" pitchFamily="34" charset="-128"/>
                        </a:defRPr>
                      </a:lvl7pPr>
                      <a:lvl8pPr marL="3429000" indent="-228600" eaLnBrk="0" fontAlgn="base" hangingPunct="0">
                        <a:spcBef>
                          <a:spcPct val="20000"/>
                        </a:spcBef>
                        <a:spcAft>
                          <a:spcPct val="0"/>
                        </a:spcAft>
                        <a:defRPr>
                          <a:solidFill>
                            <a:schemeClr val="tx1"/>
                          </a:solidFill>
                          <a:latin typeface="Times" charset="0"/>
                          <a:ea typeface="MS PGothic" pitchFamily="34" charset="-128"/>
                        </a:defRPr>
                      </a:lvl8pPr>
                      <a:lvl9pPr marL="3886200" indent="-228600" eaLnBrk="0" fontAlgn="base" hangingPunct="0">
                        <a:spcBef>
                          <a:spcPct val="20000"/>
                        </a:spcBef>
                        <a:spcAft>
                          <a:spcPct val="0"/>
                        </a:spcAft>
                        <a:defRPr>
                          <a:solidFill>
                            <a:schemeClr val="tx1"/>
                          </a:solidFill>
                          <a:latin typeface="Times"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outerShdw blurRad="38100" dist="38100" dir="2700000" algn="tl">
                              <a:srgbClr val="C0C0C0"/>
                            </a:outerShdw>
                          </a:effectLst>
                          <a:latin typeface="Times" charset="0"/>
                          <a:ea typeface="MS PGothic" pitchFamily="34" charset="-128"/>
                        </a:rPr>
                        <a:t>CD45</a:t>
                      </a: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3ADD1E45-4F49-6748-A9F3-C5D035AAD481}"/>
              </a:ext>
            </a:extLst>
          </p:cNvPr>
          <p:cNvSpPr txBox="1"/>
          <p:nvPr/>
        </p:nvSpPr>
        <p:spPr>
          <a:xfrm>
            <a:off x="258675" y="4171950"/>
            <a:ext cx="1373966" cy="369332"/>
          </a:xfrm>
          <a:prstGeom prst="rect">
            <a:avLst/>
          </a:prstGeom>
          <a:noFill/>
        </p:spPr>
        <p:txBody>
          <a:bodyPr wrap="none" rtlCol="0">
            <a:spAutoFit/>
          </a:bodyPr>
          <a:lstStyle/>
          <a:p>
            <a:r>
              <a:rPr lang="en-US" dirty="0"/>
              <a:t>Panel names</a:t>
            </a:r>
          </a:p>
        </p:txBody>
      </p:sp>
      <p:sp>
        <p:nvSpPr>
          <p:cNvPr id="3" name="TextBox 2">
            <a:extLst>
              <a:ext uri="{FF2B5EF4-FFF2-40B4-BE49-F238E27FC236}">
                <a16:creationId xmlns:a16="http://schemas.microsoft.com/office/drawing/2014/main" id="{CC7BFC5E-1D8C-B942-BEC6-D6FA7D7362DF}"/>
              </a:ext>
            </a:extLst>
          </p:cNvPr>
          <p:cNvSpPr txBox="1"/>
          <p:nvPr/>
        </p:nvSpPr>
        <p:spPr>
          <a:xfrm>
            <a:off x="5978843" y="1495425"/>
            <a:ext cx="3036472" cy="369332"/>
          </a:xfrm>
          <a:prstGeom prst="rect">
            <a:avLst/>
          </a:prstGeom>
          <a:noFill/>
        </p:spPr>
        <p:txBody>
          <a:bodyPr wrap="none" rtlCol="0">
            <a:spAutoFit/>
          </a:bodyPr>
          <a:lstStyle/>
          <a:p>
            <a:r>
              <a:rPr lang="en-US" dirty="0"/>
              <a:t>Fluorochromes and antibodies</a:t>
            </a:r>
          </a:p>
        </p:txBody>
      </p:sp>
    </p:spTree>
    <p:extLst>
      <p:ext uri="{BB962C8B-B14F-4D97-AF65-F5344CB8AC3E}">
        <p14:creationId xmlns:p14="http://schemas.microsoft.com/office/powerpoint/2010/main" val="4691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72075" y="1008856"/>
            <a:ext cx="7112000" cy="4840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 Box 3"/>
          <p:cNvSpPr txBox="1">
            <a:spLocks noChangeArrowheads="1"/>
          </p:cNvSpPr>
          <p:nvPr/>
        </p:nvSpPr>
        <p:spPr bwMode="auto">
          <a:xfrm>
            <a:off x="5829300" y="5860147"/>
            <a:ext cx="28194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en-US">
                <a:ea typeface="ＭＳ Ｐゴシック" charset="0"/>
              </a:rPr>
              <a:t>FITC = Green  </a:t>
            </a:r>
          </a:p>
          <a:p>
            <a:pPr>
              <a:defRPr/>
            </a:pPr>
            <a:r>
              <a:rPr lang="en-US">
                <a:ea typeface="ＭＳ Ｐゴシック" charset="0"/>
              </a:rPr>
              <a:t>PE = Orange</a:t>
            </a:r>
          </a:p>
        </p:txBody>
      </p:sp>
      <p:sp>
        <p:nvSpPr>
          <p:cNvPr id="83972" name="Text Box 4"/>
          <p:cNvSpPr txBox="1">
            <a:spLocks noChangeArrowheads="1"/>
          </p:cNvSpPr>
          <p:nvPr/>
        </p:nvSpPr>
        <p:spPr bwMode="auto">
          <a:xfrm>
            <a:off x="9486901" y="5860147"/>
            <a:ext cx="196893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dirty="0">
                <a:ea typeface="ＭＳ Ｐゴシック" charset="0"/>
              </a:rPr>
              <a:t>Excitation = Dotted</a:t>
            </a:r>
          </a:p>
          <a:p>
            <a:pPr>
              <a:defRPr/>
            </a:pPr>
            <a:r>
              <a:rPr lang="en-US" dirty="0">
                <a:ea typeface="ＭＳ Ｐゴシック" charset="0"/>
              </a:rPr>
              <a:t>Emission = Solid</a:t>
            </a:r>
          </a:p>
        </p:txBody>
      </p:sp>
      <p:sp>
        <p:nvSpPr>
          <p:cNvPr id="2" name="TextBox 1">
            <a:extLst>
              <a:ext uri="{FF2B5EF4-FFF2-40B4-BE49-F238E27FC236}">
                <a16:creationId xmlns:a16="http://schemas.microsoft.com/office/drawing/2014/main" id="{A719E3D6-5B0C-5D49-94A2-A70C751FE02D}"/>
              </a:ext>
            </a:extLst>
          </p:cNvPr>
          <p:cNvSpPr txBox="1"/>
          <p:nvPr/>
        </p:nvSpPr>
        <p:spPr>
          <a:xfrm>
            <a:off x="792480" y="189855"/>
            <a:ext cx="11180444" cy="584775"/>
          </a:xfrm>
          <a:prstGeom prst="rect">
            <a:avLst/>
          </a:prstGeom>
          <a:noFill/>
        </p:spPr>
        <p:txBody>
          <a:bodyPr wrap="square" rtlCol="0">
            <a:spAutoFit/>
          </a:bodyPr>
          <a:lstStyle/>
          <a:p>
            <a:r>
              <a:rPr lang="en-US" sz="3200" dirty="0"/>
              <a:t>The need for fluorophore </a:t>
            </a:r>
            <a:r>
              <a:rPr lang="en-US" sz="3200" b="1" dirty="0"/>
              <a:t>compensation</a:t>
            </a:r>
          </a:p>
        </p:txBody>
      </p:sp>
      <p:sp>
        <p:nvSpPr>
          <p:cNvPr id="3" name="TextBox 2">
            <a:extLst>
              <a:ext uri="{FF2B5EF4-FFF2-40B4-BE49-F238E27FC236}">
                <a16:creationId xmlns:a16="http://schemas.microsoft.com/office/drawing/2014/main" id="{3737279E-2846-C844-8AF1-699C72BB5A77}"/>
              </a:ext>
            </a:extLst>
          </p:cNvPr>
          <p:cNvSpPr txBox="1"/>
          <p:nvPr/>
        </p:nvSpPr>
        <p:spPr>
          <a:xfrm>
            <a:off x="661035" y="1708785"/>
            <a:ext cx="44577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Fluorochromes do not emit light at just one wavelength.  They have emission </a:t>
            </a:r>
            <a:r>
              <a:rPr lang="en-US" b="1" dirty="0"/>
              <a:t>spectra</a:t>
            </a:r>
            <a:r>
              <a:rPr lang="en-US" dirty="0"/>
              <a:t>.</a:t>
            </a:r>
          </a:p>
          <a:p>
            <a:pPr marL="285750" indent="-285750">
              <a:buFont typeface="Arial" panose="020B0604020202020204" pitchFamily="34" charset="0"/>
              <a:buChar char="•"/>
            </a:pPr>
            <a:r>
              <a:rPr lang="en-US" dirty="0"/>
              <a:t>Emission spectra for similar fluorophores can overlap.</a:t>
            </a:r>
          </a:p>
          <a:p>
            <a:pPr marL="285750" indent="-285750">
              <a:buFont typeface="Arial" panose="020B0604020202020204" pitchFamily="34" charset="0"/>
              <a:buChar char="•"/>
            </a:pPr>
            <a:r>
              <a:rPr lang="en-US" dirty="0"/>
              <a:t>The overlap will result in light being detected in more than one channel, even though only one fluorochrome is present.</a:t>
            </a:r>
          </a:p>
          <a:p>
            <a:pPr marL="285750" indent="-285750">
              <a:buFont typeface="Arial" panose="020B0604020202020204" pitchFamily="34" charset="0"/>
              <a:buChar char="•"/>
            </a:pPr>
            <a:r>
              <a:rPr lang="en-US" dirty="0"/>
              <a:t>Mathematical “</a:t>
            </a:r>
            <a:r>
              <a:rPr lang="en-US" b="1" dirty="0"/>
              <a:t>compensation</a:t>
            </a:r>
            <a:r>
              <a:rPr lang="en-US" dirty="0"/>
              <a:t>” is applied to correct for the overlap detected in multiple detector channels.</a:t>
            </a:r>
          </a:p>
        </p:txBody>
      </p:sp>
    </p:spTree>
    <p:extLst>
      <p:ext uri="{BB962C8B-B14F-4D97-AF65-F5344CB8AC3E}">
        <p14:creationId xmlns:p14="http://schemas.microsoft.com/office/powerpoint/2010/main" val="337511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71516" y="450849"/>
            <a:ext cx="7772400" cy="1143000"/>
          </a:xfrm>
        </p:spPr>
        <p:txBody>
          <a:bodyPr/>
          <a:lstStyle/>
          <a:p>
            <a:r>
              <a:rPr lang="en-US" altLang="en-US" dirty="0">
                <a:effectLst>
                  <a:outerShdw blurRad="38100" dist="38100" dir="2700000" algn="tl">
                    <a:srgbClr val="C0C0C0"/>
                  </a:outerShdw>
                </a:effectLst>
              </a:rPr>
              <a:t>Lack of Compensation</a:t>
            </a:r>
          </a:p>
        </p:txBody>
      </p:sp>
      <p:pic>
        <p:nvPicPr>
          <p:cNvPr id="2457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4398" y="1624012"/>
            <a:ext cx="4854575" cy="485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A962C3EB-8564-504B-B13B-555610E54F6D}"/>
              </a:ext>
            </a:extLst>
          </p:cNvPr>
          <p:cNvSpPr txBox="1">
            <a:spLocks noChangeArrowheads="1"/>
          </p:cNvSpPr>
          <p:nvPr/>
        </p:nvSpPr>
        <p:spPr>
          <a:xfrm>
            <a:off x="6919916" y="415923"/>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effectLst>
                  <a:outerShdw blurRad="38100" dist="38100" dir="2700000" algn="tl">
                    <a:srgbClr val="C0C0C0"/>
                  </a:outerShdw>
                </a:effectLst>
              </a:rPr>
              <a:t>After compensation</a:t>
            </a:r>
          </a:p>
        </p:txBody>
      </p:sp>
      <p:grpSp>
        <p:nvGrpSpPr>
          <p:cNvPr id="2" name="Group 1">
            <a:extLst>
              <a:ext uri="{FF2B5EF4-FFF2-40B4-BE49-F238E27FC236}">
                <a16:creationId xmlns:a16="http://schemas.microsoft.com/office/drawing/2014/main" id="{0398046C-6679-0141-8A05-7C01DAB0DB94}"/>
              </a:ext>
            </a:extLst>
          </p:cNvPr>
          <p:cNvGrpSpPr/>
          <p:nvPr/>
        </p:nvGrpSpPr>
        <p:grpSpPr>
          <a:xfrm>
            <a:off x="6653216" y="1624012"/>
            <a:ext cx="4854575" cy="4854575"/>
            <a:chOff x="7572376" y="1447800"/>
            <a:chExt cx="4854575" cy="4854575"/>
          </a:xfrm>
        </p:grpSpPr>
        <p:grpSp>
          <p:nvGrpSpPr>
            <p:cNvPr id="33796" name="Group 4"/>
            <p:cNvGrpSpPr>
              <a:grpSpLocks/>
            </p:cNvGrpSpPr>
            <p:nvPr/>
          </p:nvGrpSpPr>
          <p:grpSpPr bwMode="auto">
            <a:xfrm>
              <a:off x="7572376" y="2085975"/>
              <a:ext cx="658813" cy="679450"/>
              <a:chOff x="3810" y="1314"/>
              <a:chExt cx="415" cy="428"/>
            </a:xfrm>
          </p:grpSpPr>
          <p:sp>
            <p:nvSpPr>
              <p:cNvPr id="33797" name="Line 5"/>
              <p:cNvSpPr>
                <a:spLocks noChangeShapeType="1"/>
              </p:cNvSpPr>
              <p:nvPr/>
            </p:nvSpPr>
            <p:spPr bwMode="auto">
              <a:xfrm flipV="1">
                <a:off x="3894" y="1406"/>
                <a:ext cx="331" cy="33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MS PGothic" charset="0"/>
                  <a:cs typeface="MS PGothic" charset="0"/>
                </a:endParaRPr>
              </a:p>
            </p:txBody>
          </p:sp>
          <p:sp>
            <p:nvSpPr>
              <p:cNvPr id="33798" name="Line 6"/>
              <p:cNvSpPr>
                <a:spLocks noChangeShapeType="1"/>
              </p:cNvSpPr>
              <p:nvPr/>
            </p:nvSpPr>
            <p:spPr bwMode="auto">
              <a:xfrm flipV="1">
                <a:off x="3810" y="1314"/>
                <a:ext cx="336" cy="33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MS PGothic" charset="0"/>
                  <a:cs typeface="MS PGothic" charset="0"/>
                </a:endParaRPr>
              </a:p>
            </p:txBody>
          </p:sp>
          <p:sp>
            <p:nvSpPr>
              <p:cNvPr id="33799" name="Line 7"/>
              <p:cNvSpPr>
                <a:spLocks noChangeShapeType="1"/>
              </p:cNvSpPr>
              <p:nvPr/>
            </p:nvSpPr>
            <p:spPr bwMode="auto">
              <a:xfrm flipH="1" flipV="1">
                <a:off x="4059" y="1557"/>
                <a:ext cx="144" cy="14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MS PGothic" charset="0"/>
                  <a:cs typeface="MS PGothic" charset="0"/>
                </a:endParaRPr>
              </a:p>
            </p:txBody>
          </p:sp>
          <p:sp>
            <p:nvSpPr>
              <p:cNvPr id="33800" name="Line 8"/>
              <p:cNvSpPr>
                <a:spLocks noChangeShapeType="1"/>
              </p:cNvSpPr>
              <p:nvPr/>
            </p:nvSpPr>
            <p:spPr bwMode="auto">
              <a:xfrm>
                <a:off x="3840" y="1392"/>
                <a:ext cx="48" cy="4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MS PGothic" charset="0"/>
                  <a:cs typeface="MS PGothic" charset="0"/>
                </a:endParaRPr>
              </a:p>
            </p:txBody>
          </p:sp>
          <p:sp>
            <p:nvSpPr>
              <p:cNvPr id="33801" name="Line 9"/>
              <p:cNvSpPr>
                <a:spLocks noChangeShapeType="1"/>
              </p:cNvSpPr>
              <p:nvPr/>
            </p:nvSpPr>
            <p:spPr bwMode="auto">
              <a:xfrm>
                <a:off x="3840" y="1344"/>
                <a:ext cx="144" cy="14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MS PGothic" charset="0"/>
                  <a:cs typeface="MS PGothic" charset="0"/>
                </a:endParaRPr>
              </a:p>
            </p:txBody>
          </p:sp>
        </p:grpSp>
        <p:pic>
          <p:nvPicPr>
            <p:cNvPr id="11" name="Picture 3">
              <a:extLst>
                <a:ext uri="{FF2B5EF4-FFF2-40B4-BE49-F238E27FC236}">
                  <a16:creationId xmlns:a16="http://schemas.microsoft.com/office/drawing/2014/main" id="{D5EF3067-A324-BB4A-9CEA-4F75B0C53B3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72376" y="1447800"/>
              <a:ext cx="4854575" cy="485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5575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194D-F37D-4317-8EE7-FBDB65D85A6F}"/>
              </a:ext>
            </a:extLst>
          </p:cNvPr>
          <p:cNvSpPr>
            <a:spLocks noGrp="1"/>
          </p:cNvSpPr>
          <p:nvPr>
            <p:ph type="title"/>
          </p:nvPr>
        </p:nvSpPr>
        <p:spPr>
          <a:xfrm>
            <a:off x="838200" y="1"/>
            <a:ext cx="10515600" cy="1333499"/>
          </a:xfrm>
        </p:spPr>
        <p:txBody>
          <a:bodyPr/>
          <a:lstStyle/>
          <a:p>
            <a:r>
              <a:rPr lang="en-US" dirty="0"/>
              <a:t>Pre-requisites for following the exercises</a:t>
            </a:r>
          </a:p>
        </p:txBody>
      </p:sp>
      <p:sp>
        <p:nvSpPr>
          <p:cNvPr id="3" name="Content Placeholder 2">
            <a:extLst>
              <a:ext uri="{FF2B5EF4-FFF2-40B4-BE49-F238E27FC236}">
                <a16:creationId xmlns:a16="http://schemas.microsoft.com/office/drawing/2014/main" id="{D479BE34-4190-4C71-9D27-EDF7583AD12C}"/>
              </a:ext>
            </a:extLst>
          </p:cNvPr>
          <p:cNvSpPr>
            <a:spLocks noGrp="1"/>
          </p:cNvSpPr>
          <p:nvPr>
            <p:ph idx="1"/>
          </p:nvPr>
        </p:nvSpPr>
        <p:spPr>
          <a:xfrm>
            <a:off x="838200" y="1386840"/>
            <a:ext cx="10515600" cy="5181601"/>
          </a:xfrm>
        </p:spPr>
        <p:txBody>
          <a:bodyPr vert="horz" lIns="91440" tIns="45720" rIns="91440" bIns="45720" rtlCol="0" anchor="t">
            <a:normAutofit fontScale="85000" lnSpcReduction="20000"/>
          </a:bodyPr>
          <a:lstStyle/>
          <a:p>
            <a:r>
              <a:rPr lang="en-US" dirty="0"/>
              <a:t>Install </a:t>
            </a:r>
            <a:r>
              <a:rPr lang="en-US" i="1" dirty="0"/>
              <a:t>FlowJo</a:t>
            </a:r>
            <a:r>
              <a:rPr lang="en-US" dirty="0"/>
              <a:t> (available for Mac and Windows)</a:t>
            </a:r>
          </a:p>
          <a:p>
            <a:pPr marL="914400" lvl="1" indent="-457200">
              <a:buFont typeface="+mj-lt"/>
              <a:buAutoNum type="arabicPeriod"/>
            </a:pPr>
            <a:r>
              <a:rPr lang="en-US" dirty="0"/>
              <a:t>Download and install </a:t>
            </a:r>
            <a:r>
              <a:rPr lang="en-US" i="1" dirty="0"/>
              <a:t>FlowJo </a:t>
            </a:r>
            <a:r>
              <a:rPr lang="en-US" dirty="0"/>
              <a:t>from </a:t>
            </a:r>
            <a:r>
              <a:rPr lang="en-US" dirty="0">
                <a:hlinkClick r:id="rId2"/>
              </a:rPr>
              <a:t>https://www.flowjo.com/solutions/flowjo/downloads</a:t>
            </a:r>
            <a:endParaRPr lang="en-US" dirty="0"/>
          </a:p>
          <a:p>
            <a:pPr marL="914400" lvl="1" indent="-457200">
              <a:buFont typeface="+mj-lt"/>
              <a:buAutoNum type="arabicPeriod"/>
            </a:pPr>
            <a:r>
              <a:rPr lang="en-US" dirty="0"/>
              <a:t>Activate 30-day free trial at </a:t>
            </a:r>
            <a:r>
              <a:rPr lang="en-US" dirty="0">
                <a:hlinkClick r:id="rId3"/>
              </a:rPr>
              <a:t>https://www.flowjo.com/solutions/flowjo/free-trial</a:t>
            </a:r>
            <a:r>
              <a:rPr lang="en-US" dirty="0"/>
              <a:t> (</a:t>
            </a:r>
            <a:r>
              <a:rPr lang="en-US" i="1" dirty="0"/>
              <a:t>it may take up to one day for the trial serial number to be activated!</a:t>
            </a:r>
            <a:r>
              <a:rPr lang="en-US" dirty="0"/>
              <a:t>)</a:t>
            </a:r>
          </a:p>
          <a:p>
            <a:pPr marL="1371600" lvl="2" indent="-457200">
              <a:buFont typeface="+mj-lt"/>
              <a:buAutoNum type="arabicPeriod"/>
            </a:pPr>
            <a:r>
              <a:rPr lang="en-US" dirty="0">
                <a:cs typeface="Calibri"/>
              </a:rPr>
              <a:t>OR choose student license (free)</a:t>
            </a:r>
            <a:endParaRPr lang="en-US" dirty="0"/>
          </a:p>
          <a:p>
            <a:pPr marL="1371600" lvl="2" indent="-457200">
              <a:buFont typeface="+mj-lt"/>
              <a:buAutoNum type="arabicPeriod"/>
            </a:pPr>
            <a:r>
              <a:rPr lang="en-US" dirty="0"/>
              <a:t>OR paid licenses are also available through WCM ($250 per year)</a:t>
            </a:r>
            <a:endParaRPr lang="en-US" dirty="0">
              <a:cs typeface="Calibri" panose="020F0502020204030204"/>
            </a:endParaRPr>
          </a:p>
          <a:p>
            <a:r>
              <a:rPr lang="en-US" dirty="0">
                <a:cs typeface="Calibri" panose="020F0502020204030204"/>
              </a:rPr>
              <a:t>Install </a:t>
            </a:r>
            <a:r>
              <a:rPr lang="en-US" i="1" dirty="0">
                <a:cs typeface="Calibri" panose="020F0502020204030204"/>
              </a:rPr>
              <a:t>R</a:t>
            </a:r>
            <a:r>
              <a:rPr lang="en-US" dirty="0">
                <a:cs typeface="Calibri" panose="020F0502020204030204"/>
              </a:rPr>
              <a:t>,</a:t>
            </a:r>
            <a:r>
              <a:rPr lang="en-US" i="1" dirty="0">
                <a:cs typeface="Calibri" panose="020F0502020204030204"/>
              </a:rPr>
              <a:t> </a:t>
            </a:r>
            <a:r>
              <a:rPr lang="en-US" i="1" dirty="0" err="1">
                <a:cs typeface="Calibri" panose="020F0502020204030204"/>
              </a:rPr>
              <a:t>Rstudio</a:t>
            </a:r>
            <a:r>
              <a:rPr lang="en-US" dirty="0">
                <a:cs typeface="Calibri" panose="020F0502020204030204"/>
              </a:rPr>
              <a:t>, and</a:t>
            </a:r>
            <a:r>
              <a:rPr lang="en-US" i="1" dirty="0">
                <a:cs typeface="Calibri" panose="020F0502020204030204"/>
              </a:rPr>
              <a:t> R </a:t>
            </a:r>
            <a:r>
              <a:rPr lang="en-US" dirty="0">
                <a:cs typeface="Calibri" panose="020F0502020204030204"/>
              </a:rPr>
              <a:t>packages</a:t>
            </a:r>
            <a:r>
              <a:rPr lang="en-US" i="1" dirty="0">
                <a:cs typeface="Calibri" panose="020F0502020204030204"/>
              </a:rPr>
              <a:t> </a:t>
            </a:r>
            <a:r>
              <a:rPr lang="en-US" dirty="0">
                <a:cs typeface="Calibri" panose="020F0502020204030204"/>
              </a:rPr>
              <a:t>(available for Mac, Windows, and Linux)</a:t>
            </a:r>
          </a:p>
          <a:p>
            <a:pPr marL="971550" lvl="1" indent="-514350">
              <a:buFont typeface="+mj-lt"/>
              <a:buAutoNum type="arabicPeriod"/>
            </a:pPr>
            <a:r>
              <a:rPr lang="en-US" dirty="0">
                <a:cs typeface="Calibri" panose="020F0502020204030204"/>
              </a:rPr>
              <a:t>Install </a:t>
            </a:r>
            <a:r>
              <a:rPr lang="en-US" i="1" dirty="0">
                <a:cs typeface="Calibri" panose="020F0502020204030204"/>
              </a:rPr>
              <a:t>R</a:t>
            </a:r>
            <a:r>
              <a:rPr lang="en-US" dirty="0">
                <a:cs typeface="Calibri" panose="020F0502020204030204"/>
              </a:rPr>
              <a:t> if it is not installed already.  One option is to follow the instructions found here: </a:t>
            </a:r>
            <a:r>
              <a:rPr lang="en-US" dirty="0">
                <a:cs typeface="Calibri" panose="020F0502020204030204"/>
                <a:hlinkClick r:id="rId4"/>
              </a:rPr>
              <a:t>http://lib.stat.cmu.edu/R/CRAN/</a:t>
            </a:r>
            <a:endParaRPr lang="en-US" dirty="0">
              <a:cs typeface="Calibri" panose="020F0502020204030204"/>
            </a:endParaRPr>
          </a:p>
          <a:p>
            <a:pPr marL="971550" lvl="1" indent="-514350">
              <a:buFont typeface="+mj-lt"/>
              <a:buAutoNum type="arabicPeriod"/>
            </a:pPr>
            <a:r>
              <a:rPr lang="en-US" dirty="0">
                <a:cs typeface="Calibri" panose="020F0502020204030204"/>
              </a:rPr>
              <a:t>Download and install </a:t>
            </a:r>
            <a:r>
              <a:rPr lang="en-US" i="1" dirty="0">
                <a:cs typeface="Calibri" panose="020F0502020204030204"/>
              </a:rPr>
              <a:t>RStudio Desktop </a:t>
            </a:r>
            <a:r>
              <a:rPr lang="en-US" dirty="0">
                <a:cs typeface="Calibri" panose="020F0502020204030204"/>
              </a:rPr>
              <a:t>(open source license, free) from </a:t>
            </a:r>
            <a:r>
              <a:rPr lang="en-US" dirty="0">
                <a:cs typeface="Calibri" panose="020F0502020204030204"/>
                <a:hlinkClick r:id="rId5"/>
              </a:rPr>
              <a:t>https://www.rstudio.com/products/rstudio/download/</a:t>
            </a:r>
            <a:r>
              <a:rPr lang="en-US" dirty="0">
                <a:cs typeface="Calibri" panose="020F0502020204030204"/>
              </a:rPr>
              <a:t>.</a:t>
            </a:r>
          </a:p>
          <a:p>
            <a:pPr marL="971550" lvl="1" indent="-514350">
              <a:buFont typeface="+mj-lt"/>
              <a:buAutoNum type="arabicPeriod"/>
            </a:pPr>
            <a:r>
              <a:rPr lang="en-US" dirty="0">
                <a:cs typeface="Calibri" panose="020F0502020204030204"/>
              </a:rPr>
              <a:t>Install the packages necessary to make an R Notebook.</a:t>
            </a:r>
          </a:p>
          <a:p>
            <a:pPr marL="1428750" lvl="2" indent="-514350">
              <a:buFont typeface="+mj-lt"/>
              <a:buAutoNum type="arabicPeriod"/>
            </a:pPr>
            <a:r>
              <a:rPr lang="en-US" dirty="0">
                <a:cs typeface="Calibri" panose="020F0502020204030204"/>
              </a:rPr>
              <a:t>Within </a:t>
            </a:r>
            <a:r>
              <a:rPr lang="en-US" dirty="0" err="1">
                <a:cs typeface="Calibri" panose="020F0502020204030204"/>
              </a:rPr>
              <a:t>Rstudio</a:t>
            </a:r>
            <a:r>
              <a:rPr lang="en-US" dirty="0">
                <a:cs typeface="Calibri" panose="020F0502020204030204"/>
              </a:rPr>
              <a:t>, choose File &gt; New File &gt; R Notebook</a:t>
            </a:r>
          </a:p>
          <a:p>
            <a:pPr marL="1428750" lvl="2" indent="-514350">
              <a:buFont typeface="+mj-lt"/>
              <a:buAutoNum type="arabicPeriod"/>
            </a:pPr>
            <a:r>
              <a:rPr lang="en-US" dirty="0">
                <a:cs typeface="Calibri" panose="020F0502020204030204"/>
              </a:rPr>
              <a:t>If the necessary packages are not installed, </a:t>
            </a:r>
            <a:r>
              <a:rPr lang="en-US" dirty="0" err="1">
                <a:cs typeface="Calibri" panose="020F0502020204030204"/>
              </a:rPr>
              <a:t>Rstudio</a:t>
            </a:r>
            <a:r>
              <a:rPr lang="en-US" dirty="0">
                <a:cs typeface="Calibri" panose="020F0502020204030204"/>
              </a:rPr>
              <a:t> will ask for permission to install them.  Allow them to be installed.</a:t>
            </a:r>
          </a:p>
          <a:p>
            <a:pPr marL="971550" lvl="1" indent="-514350">
              <a:buFont typeface="+mj-lt"/>
              <a:buAutoNum type="arabicPeriod"/>
            </a:pPr>
            <a:r>
              <a:rPr lang="en-US" dirty="0">
                <a:cs typeface="Calibri" panose="020F0502020204030204"/>
              </a:rPr>
              <a:t>Within </a:t>
            </a:r>
            <a:r>
              <a:rPr lang="en-US" dirty="0" err="1">
                <a:cs typeface="Calibri" panose="020F0502020204030204"/>
              </a:rPr>
              <a:t>Rstudio</a:t>
            </a:r>
            <a:r>
              <a:rPr lang="en-US" dirty="0">
                <a:cs typeface="Calibri" panose="020F0502020204030204"/>
              </a:rPr>
              <a:t>, install the “</a:t>
            </a:r>
            <a:r>
              <a:rPr lang="en-US" dirty="0" err="1">
                <a:cs typeface="Calibri" panose="020F0502020204030204"/>
              </a:rPr>
              <a:t>flowCore</a:t>
            </a:r>
            <a:r>
              <a:rPr lang="en-US" dirty="0">
                <a:cs typeface="Calibri" panose="020F0502020204030204"/>
              </a:rPr>
              <a:t>” package.  Follow the installation instructions found here (enter commands in the “Console” tab): </a:t>
            </a:r>
            <a:r>
              <a:rPr lang="en-US" dirty="0">
                <a:cs typeface="Calibri" panose="020F0502020204030204"/>
                <a:hlinkClick r:id="rId6"/>
              </a:rPr>
              <a:t>https://www.bioconductor.org/packages/release/bioc/html/flowCore.html</a:t>
            </a:r>
            <a:r>
              <a:rPr lang="en-US" dirty="0">
                <a:cs typeface="Calibri" panose="020F0502020204030204"/>
              </a:rPr>
              <a:t>.</a:t>
            </a:r>
          </a:p>
          <a:p>
            <a:pPr marL="971550" lvl="1" indent="-514350">
              <a:buFont typeface="+mj-lt"/>
              <a:buAutoNum type="arabicPeriod"/>
            </a:pPr>
            <a:r>
              <a:rPr lang="en-US" dirty="0">
                <a:cs typeface="Calibri" panose="020F0502020204030204"/>
              </a:rPr>
              <a:t>Install the “</a:t>
            </a:r>
            <a:r>
              <a:rPr lang="en-US" dirty="0" err="1">
                <a:cs typeface="Calibri" panose="020F0502020204030204"/>
              </a:rPr>
              <a:t>umap</a:t>
            </a:r>
            <a:r>
              <a:rPr lang="en-US" dirty="0">
                <a:cs typeface="Calibri" panose="020F0502020204030204"/>
              </a:rPr>
              <a:t>” package by entering the following in the “Console” tab: </a:t>
            </a:r>
            <a:r>
              <a:rPr lang="en-US" dirty="0" err="1">
                <a:cs typeface="Calibri" panose="020F0502020204030204"/>
              </a:rPr>
              <a:t>install.packages</a:t>
            </a:r>
            <a:r>
              <a:rPr lang="en-US" dirty="0">
                <a:cs typeface="Calibri" panose="020F0502020204030204"/>
              </a:rPr>
              <a:t>(“</a:t>
            </a:r>
            <a:r>
              <a:rPr lang="en-US" dirty="0" err="1">
                <a:cs typeface="Calibri" panose="020F0502020204030204"/>
              </a:rPr>
              <a:t>umap</a:t>
            </a:r>
            <a:r>
              <a:rPr lang="en-US" dirty="0">
                <a:cs typeface="Calibri" panose="020F0502020204030204"/>
              </a:rPr>
              <a:t>”)</a:t>
            </a:r>
          </a:p>
          <a:p>
            <a:pPr marL="457200" lvl="1" indent="0">
              <a:buNone/>
            </a:pPr>
            <a:endParaRPr lang="en-US" dirty="0">
              <a:cs typeface="Calibri" panose="020F0502020204030204"/>
            </a:endParaRPr>
          </a:p>
          <a:p>
            <a:pPr marL="971550" lvl="1" indent="-514350">
              <a:buFont typeface="+mj-lt"/>
              <a:buAutoNum type="arabicPeriod"/>
            </a:pPr>
            <a:endParaRPr lang="en-US" dirty="0">
              <a:cs typeface="Calibri" panose="020F0502020204030204"/>
            </a:endParaRPr>
          </a:p>
          <a:p>
            <a:pPr marL="971550" lvl="1" indent="-514350">
              <a:buFont typeface="+mj-lt"/>
              <a:buAutoNum type="arabicPeriod"/>
            </a:pPr>
            <a:endParaRPr lang="en-US" dirty="0">
              <a:cs typeface="Calibri" panose="020F0502020204030204"/>
            </a:endParaRPr>
          </a:p>
          <a:p>
            <a:pPr marL="914400" lvl="1" indent="-457200">
              <a:buFont typeface="+mj-lt"/>
              <a:buAutoNum type="arabicPeriod"/>
            </a:pPr>
            <a:endParaRPr lang="en-US" dirty="0">
              <a:cs typeface="Calibri" panose="020F0502020204030204"/>
            </a:endParaRPr>
          </a:p>
          <a:p>
            <a:pPr lvl="1"/>
            <a:endParaRPr lang="en-US" dirty="0">
              <a:cs typeface="Calibri" panose="020F0502020204030204"/>
            </a:endParaRPr>
          </a:p>
        </p:txBody>
      </p:sp>
    </p:spTree>
    <p:extLst>
      <p:ext uri="{BB962C8B-B14F-4D97-AF65-F5344CB8AC3E}">
        <p14:creationId xmlns:p14="http://schemas.microsoft.com/office/powerpoint/2010/main" val="2806120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89A0-BDAF-DF45-BF4E-35834CC83453}"/>
              </a:ext>
            </a:extLst>
          </p:cNvPr>
          <p:cNvSpPr>
            <a:spLocks noGrp="1"/>
          </p:cNvSpPr>
          <p:nvPr>
            <p:ph type="title"/>
          </p:nvPr>
        </p:nvSpPr>
        <p:spPr/>
        <p:txBody>
          <a:bodyPr/>
          <a:lstStyle/>
          <a:p>
            <a:r>
              <a:rPr lang="en-US" dirty="0"/>
              <a:t>Collection/storage of cells</a:t>
            </a:r>
          </a:p>
        </p:txBody>
      </p:sp>
      <p:sp>
        <p:nvSpPr>
          <p:cNvPr id="3" name="Content Placeholder 2">
            <a:extLst>
              <a:ext uri="{FF2B5EF4-FFF2-40B4-BE49-F238E27FC236}">
                <a16:creationId xmlns:a16="http://schemas.microsoft.com/office/drawing/2014/main" id="{71E4CB25-0C9F-A343-9879-FAD60F2066F5}"/>
              </a:ext>
            </a:extLst>
          </p:cNvPr>
          <p:cNvSpPr>
            <a:spLocks noGrp="1"/>
          </p:cNvSpPr>
          <p:nvPr>
            <p:ph idx="1"/>
          </p:nvPr>
        </p:nvSpPr>
        <p:spPr>
          <a:xfrm>
            <a:off x="838200" y="1825625"/>
            <a:ext cx="7856220" cy="4351338"/>
          </a:xfrm>
        </p:spPr>
        <p:txBody>
          <a:bodyPr/>
          <a:lstStyle/>
          <a:p>
            <a:r>
              <a:rPr lang="en-US" dirty="0"/>
              <a:t>Of anticoagulants, cells are best stored in </a:t>
            </a:r>
            <a:r>
              <a:rPr lang="en-US" b="1" dirty="0"/>
              <a:t>heparin</a:t>
            </a:r>
          </a:p>
          <a:p>
            <a:r>
              <a:rPr lang="en-US" b="1" dirty="0"/>
              <a:t>RPMI</a:t>
            </a:r>
            <a:r>
              <a:rPr lang="en-US" dirty="0"/>
              <a:t> is a cell nutrient solution that helps maintain cell viability</a:t>
            </a:r>
          </a:p>
          <a:p>
            <a:r>
              <a:rPr lang="en-US" dirty="0"/>
              <a:t>Refrigeration slows degradation</a:t>
            </a:r>
          </a:p>
          <a:p>
            <a:r>
              <a:rPr lang="en-US" dirty="0"/>
              <a:t>Some cells degrade faster than other cells</a:t>
            </a:r>
          </a:p>
          <a:p>
            <a:endParaRPr lang="en-US" dirty="0"/>
          </a:p>
        </p:txBody>
      </p:sp>
      <p:pic>
        <p:nvPicPr>
          <p:cNvPr id="4" name="Picture 3">
            <a:extLst>
              <a:ext uri="{FF2B5EF4-FFF2-40B4-BE49-F238E27FC236}">
                <a16:creationId xmlns:a16="http://schemas.microsoft.com/office/drawing/2014/main" id="{0C6197AF-A85D-D74F-8165-81970BD2EE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52926" y="1133476"/>
            <a:ext cx="2453323" cy="5167312"/>
          </a:xfrm>
          <a:prstGeom prst="rect">
            <a:avLst/>
          </a:prstGeom>
        </p:spPr>
      </p:pic>
      <p:sp>
        <p:nvSpPr>
          <p:cNvPr id="5" name="TextBox 4">
            <a:extLst>
              <a:ext uri="{FF2B5EF4-FFF2-40B4-BE49-F238E27FC236}">
                <a16:creationId xmlns:a16="http://schemas.microsoft.com/office/drawing/2014/main" id="{93E1CB85-BB6E-CD4F-8E36-9F94BA5D120B}"/>
              </a:ext>
            </a:extLst>
          </p:cNvPr>
          <p:cNvSpPr txBox="1"/>
          <p:nvPr/>
        </p:nvSpPr>
        <p:spPr>
          <a:xfrm>
            <a:off x="9652650" y="6435725"/>
            <a:ext cx="2539350" cy="369332"/>
          </a:xfrm>
          <a:prstGeom prst="rect">
            <a:avLst/>
          </a:prstGeom>
          <a:noFill/>
        </p:spPr>
        <p:txBody>
          <a:bodyPr wrap="none" rtlCol="0">
            <a:spAutoFit/>
          </a:bodyPr>
          <a:lstStyle/>
          <a:p>
            <a:r>
              <a:rPr lang="en-US" dirty="0" err="1"/>
              <a:t>Commons.Wikimedia.org</a:t>
            </a:r>
            <a:endParaRPr lang="en-US" dirty="0"/>
          </a:p>
        </p:txBody>
      </p:sp>
    </p:spTree>
    <p:extLst>
      <p:ext uri="{BB962C8B-B14F-4D97-AF65-F5344CB8AC3E}">
        <p14:creationId xmlns:p14="http://schemas.microsoft.com/office/powerpoint/2010/main" val="30422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Sample processing</a:t>
            </a:r>
          </a:p>
        </p:txBody>
      </p:sp>
      <p:sp>
        <p:nvSpPr>
          <p:cNvPr id="47107" name="Rectangle 3"/>
          <p:cNvSpPr>
            <a:spLocks noGrp="1" noChangeArrowheads="1"/>
          </p:cNvSpPr>
          <p:nvPr>
            <p:ph idx="1"/>
          </p:nvPr>
        </p:nvSpPr>
        <p:spPr/>
        <p:txBody>
          <a:bodyPr>
            <a:normAutofit/>
          </a:bodyPr>
          <a:lstStyle/>
          <a:p>
            <a:r>
              <a:rPr lang="en-US" altLang="en-US" dirty="0">
                <a:effectLst>
                  <a:outerShdw blurRad="38100" dist="38100" dir="2700000" algn="tl">
                    <a:srgbClr val="C0C0C0"/>
                  </a:outerShdw>
                </a:effectLst>
              </a:rPr>
              <a:t>100 </a:t>
            </a:r>
            <a:r>
              <a:rPr lang="en-US" altLang="en-US" dirty="0">
                <a:effectLst>
                  <a:outerShdw blurRad="38100" dist="38100" dir="2700000" algn="tl">
                    <a:srgbClr val="C0C0C0"/>
                  </a:outerShdw>
                </a:effectLst>
                <a:latin typeface="Symbol" pitchFamily="18" charset="2"/>
              </a:rPr>
              <a:t>m</a:t>
            </a:r>
            <a:r>
              <a:rPr lang="en-US" altLang="en-US" dirty="0">
                <a:effectLst>
                  <a:outerShdw blurRad="38100" dist="38100" dir="2700000" algn="tl">
                    <a:srgbClr val="C0C0C0"/>
                  </a:outerShdw>
                </a:effectLst>
              </a:rPr>
              <a:t>l whole blood</a:t>
            </a:r>
          </a:p>
          <a:p>
            <a:r>
              <a:rPr lang="en-US" altLang="en-US" dirty="0">
                <a:effectLst>
                  <a:outerShdw blurRad="38100" dist="38100" dir="2700000" algn="tl">
                    <a:srgbClr val="C0C0C0"/>
                  </a:outerShdw>
                </a:effectLst>
              </a:rPr>
              <a:t>Add antibodies</a:t>
            </a:r>
          </a:p>
          <a:p>
            <a:r>
              <a:rPr lang="en-US" altLang="en-US" dirty="0">
                <a:effectLst>
                  <a:outerShdw blurRad="38100" dist="38100" dir="2700000" algn="tl">
                    <a:srgbClr val="C0C0C0"/>
                  </a:outerShdw>
                </a:effectLst>
              </a:rPr>
              <a:t>Incubate</a:t>
            </a:r>
          </a:p>
          <a:p>
            <a:r>
              <a:rPr lang="en-US" altLang="en-US" dirty="0">
                <a:effectLst>
                  <a:outerShdw blurRad="38100" dist="38100" dir="2700000" algn="tl">
                    <a:srgbClr val="C0C0C0"/>
                  </a:outerShdw>
                </a:effectLst>
              </a:rPr>
              <a:t>Add red blood cell lysing reagent and incubate</a:t>
            </a:r>
          </a:p>
          <a:p>
            <a:r>
              <a:rPr lang="en-US" altLang="en-US" dirty="0">
                <a:effectLst>
                  <a:outerShdw blurRad="38100" dist="38100" dir="2700000" algn="tl">
                    <a:srgbClr val="C0C0C0"/>
                  </a:outerShdw>
                </a:effectLst>
              </a:rPr>
              <a:t>Wash to remove debris and lysing reagent</a:t>
            </a:r>
          </a:p>
          <a:p>
            <a:r>
              <a:rPr lang="en-US" altLang="en-US" dirty="0">
                <a:effectLst>
                  <a:outerShdw blurRad="38100" dist="38100" dir="2700000" algn="tl">
                    <a:srgbClr val="C0C0C0"/>
                  </a:outerShdw>
                </a:effectLst>
              </a:rPr>
              <a:t>Fix in paraformaldehyde (optional)</a:t>
            </a:r>
          </a:p>
          <a:p>
            <a:r>
              <a:rPr lang="en-US" altLang="en-US" dirty="0">
                <a:effectLst>
                  <a:outerShdw blurRad="38100" dist="38100" dir="2700000" algn="tl">
                    <a:srgbClr val="C0C0C0"/>
                  </a:outerShdw>
                </a:effectLst>
              </a:rPr>
              <a:t>Send it through the flow cytometer!</a:t>
            </a:r>
          </a:p>
        </p:txBody>
      </p:sp>
      <p:pic>
        <p:nvPicPr>
          <p:cNvPr id="5" name="Picture 4">
            <a:extLst>
              <a:ext uri="{FF2B5EF4-FFF2-40B4-BE49-F238E27FC236}">
                <a16:creationId xmlns:a16="http://schemas.microsoft.com/office/drawing/2014/main" id="{8920F45C-5B3F-AB4D-B479-E1E0FA5257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52926" y="1133476"/>
            <a:ext cx="2453323" cy="5167312"/>
          </a:xfrm>
          <a:prstGeom prst="rect">
            <a:avLst/>
          </a:prstGeom>
        </p:spPr>
      </p:pic>
      <p:sp>
        <p:nvSpPr>
          <p:cNvPr id="3" name="TextBox 2">
            <a:extLst>
              <a:ext uri="{FF2B5EF4-FFF2-40B4-BE49-F238E27FC236}">
                <a16:creationId xmlns:a16="http://schemas.microsoft.com/office/drawing/2014/main" id="{6419649E-D428-0D4F-AF8B-299C061EA8BC}"/>
              </a:ext>
            </a:extLst>
          </p:cNvPr>
          <p:cNvSpPr txBox="1"/>
          <p:nvPr/>
        </p:nvSpPr>
        <p:spPr>
          <a:xfrm>
            <a:off x="9652650" y="6435725"/>
            <a:ext cx="2539350" cy="369332"/>
          </a:xfrm>
          <a:prstGeom prst="rect">
            <a:avLst/>
          </a:prstGeom>
          <a:noFill/>
        </p:spPr>
        <p:txBody>
          <a:bodyPr wrap="none" rtlCol="0">
            <a:spAutoFit/>
          </a:bodyPr>
          <a:lstStyle/>
          <a:p>
            <a:r>
              <a:rPr lang="en-US" dirty="0" err="1"/>
              <a:t>Commons.Wikimedia.org</a:t>
            </a:r>
            <a:endParaRPr lang="en-US" dirty="0"/>
          </a:p>
        </p:txBody>
      </p:sp>
    </p:spTree>
    <p:extLst>
      <p:ext uri="{BB962C8B-B14F-4D97-AF65-F5344CB8AC3E}">
        <p14:creationId xmlns:p14="http://schemas.microsoft.com/office/powerpoint/2010/main" val="159569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0FE5-AD61-074E-9D46-7E474C183A2B}"/>
              </a:ext>
            </a:extLst>
          </p:cNvPr>
          <p:cNvSpPr>
            <a:spLocks noGrp="1"/>
          </p:cNvSpPr>
          <p:nvPr>
            <p:ph type="title"/>
          </p:nvPr>
        </p:nvSpPr>
        <p:spPr>
          <a:xfrm>
            <a:off x="814388" y="274638"/>
            <a:ext cx="9396412" cy="1143000"/>
          </a:xfrm>
        </p:spPr>
        <p:txBody>
          <a:bodyPr/>
          <a:lstStyle/>
          <a:p>
            <a:r>
              <a:rPr lang="en-US" dirty="0"/>
              <a:t>Quiz</a:t>
            </a:r>
          </a:p>
        </p:txBody>
      </p:sp>
      <p:sp>
        <p:nvSpPr>
          <p:cNvPr id="3" name="Content Placeholder 2">
            <a:extLst>
              <a:ext uri="{FF2B5EF4-FFF2-40B4-BE49-F238E27FC236}">
                <a16:creationId xmlns:a16="http://schemas.microsoft.com/office/drawing/2014/main" id="{AADAAFE5-8DD6-E24A-9D23-1469BC96628F}"/>
              </a:ext>
            </a:extLst>
          </p:cNvPr>
          <p:cNvSpPr>
            <a:spLocks noGrp="1"/>
          </p:cNvSpPr>
          <p:nvPr>
            <p:ph sz="half" idx="1"/>
          </p:nvPr>
        </p:nvSpPr>
        <p:spPr>
          <a:xfrm>
            <a:off x="814388" y="1600201"/>
            <a:ext cx="5205412" cy="4525963"/>
          </a:xfrm>
        </p:spPr>
        <p:txBody>
          <a:bodyPr>
            <a:normAutofit/>
          </a:bodyPr>
          <a:lstStyle/>
          <a:p>
            <a:pPr marL="0" indent="0">
              <a:buNone/>
            </a:pPr>
            <a:r>
              <a:rPr lang="en-US" dirty="0"/>
              <a:t>In flow cytometry, increased forward scatter usually indicates:</a:t>
            </a:r>
          </a:p>
          <a:p>
            <a:pPr marL="0" indent="0">
              <a:buNone/>
            </a:pPr>
            <a:r>
              <a:rPr lang="en-US" dirty="0"/>
              <a:t>a.       Increased cell size</a:t>
            </a:r>
          </a:p>
          <a:p>
            <a:pPr marL="0" indent="0">
              <a:buNone/>
            </a:pPr>
            <a:r>
              <a:rPr lang="en-US" dirty="0"/>
              <a:t>b.      Decreased cell maturity</a:t>
            </a:r>
          </a:p>
          <a:p>
            <a:pPr marL="0" indent="0">
              <a:buNone/>
            </a:pPr>
            <a:r>
              <a:rPr lang="en-US" dirty="0"/>
              <a:t>c.       Increased cell complexity</a:t>
            </a:r>
          </a:p>
          <a:p>
            <a:pPr marL="0" indent="0">
              <a:buNone/>
            </a:pPr>
            <a:r>
              <a:rPr lang="en-US" dirty="0"/>
              <a:t>d.      Decreased cytoplasmic </a:t>
            </a:r>
            <a:br>
              <a:rPr lang="en-US" dirty="0"/>
            </a:br>
            <a:r>
              <a:rPr lang="en-US" dirty="0"/>
              <a:t>	granularity</a:t>
            </a:r>
          </a:p>
          <a:p>
            <a:endParaRPr lang="en-US" dirty="0"/>
          </a:p>
        </p:txBody>
      </p:sp>
      <p:pic>
        <p:nvPicPr>
          <p:cNvPr id="5" name="Picture 3">
            <a:extLst>
              <a:ext uri="{FF2B5EF4-FFF2-40B4-BE49-F238E27FC236}">
                <a16:creationId xmlns:a16="http://schemas.microsoft.com/office/drawing/2014/main" id="{754BDEDD-1E2D-784F-99E3-12165627A311}"/>
              </a:ext>
            </a:extLst>
          </p:cNvPr>
          <p:cNvPicPr>
            <a:picLocks noGrp="1" noChangeAspect="1" noChangeArrowheads="1"/>
          </p:cNvPicPr>
          <p:nvPr>
            <p:ph sz="half" idx="2"/>
          </p:nvPr>
        </p:nvPicPr>
        <p:blipFill>
          <a:blip r:embed="rId2" cstate="email">
            <a:extLst>
              <a:ext uri="{28A0092B-C50C-407E-A947-70E740481C1C}">
                <a14:useLocalDpi xmlns:a14="http://schemas.microsoft.com/office/drawing/2010/main"/>
              </a:ext>
            </a:extLst>
          </a:blip>
          <a:srcRect/>
          <a:stretch>
            <a:fillRect/>
          </a:stretch>
        </p:blipFill>
        <p:spPr bwMode="auto">
          <a:xfrm>
            <a:off x="6172200" y="2533767"/>
            <a:ext cx="4038600" cy="265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13761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E8E5-5406-4EDF-8D06-5AEC437CF3B3}"/>
              </a:ext>
            </a:extLst>
          </p:cNvPr>
          <p:cNvSpPr>
            <a:spLocks noGrp="1"/>
          </p:cNvSpPr>
          <p:nvPr>
            <p:ph type="title"/>
          </p:nvPr>
        </p:nvSpPr>
        <p:spPr/>
        <p:txBody>
          <a:bodyPr/>
          <a:lstStyle/>
          <a:p>
            <a:r>
              <a:rPr lang="en-US" dirty="0"/>
              <a:t>Variants of flow cytometry</a:t>
            </a:r>
          </a:p>
        </p:txBody>
      </p:sp>
      <p:sp>
        <p:nvSpPr>
          <p:cNvPr id="3" name="Content Placeholder 2">
            <a:extLst>
              <a:ext uri="{FF2B5EF4-FFF2-40B4-BE49-F238E27FC236}">
                <a16:creationId xmlns:a16="http://schemas.microsoft.com/office/drawing/2014/main" id="{C7C40D40-22F4-4D1D-8A00-8BB50A2EB78A}"/>
              </a:ext>
            </a:extLst>
          </p:cNvPr>
          <p:cNvSpPr>
            <a:spLocks noGrp="1"/>
          </p:cNvSpPr>
          <p:nvPr>
            <p:ph sz="half" idx="1"/>
          </p:nvPr>
        </p:nvSpPr>
        <p:spPr>
          <a:xfrm>
            <a:off x="838200" y="1825625"/>
            <a:ext cx="10515600" cy="4351338"/>
          </a:xfrm>
        </p:spPr>
        <p:txBody>
          <a:bodyPr/>
          <a:lstStyle/>
          <a:p>
            <a:r>
              <a:rPr lang="en-US" dirty="0"/>
              <a:t>Hematology analyzers (for measuring CBC): No fluorescence, but measures scattering and electrical impedance</a:t>
            </a:r>
          </a:p>
          <a:p>
            <a:r>
              <a:rPr lang="en-US" dirty="0" err="1"/>
              <a:t>CyTOF</a:t>
            </a:r>
            <a:r>
              <a:rPr lang="en-US" dirty="0"/>
              <a:t>: Flow cytometry combined with mass spectrometry for detection (instead of fluorescence).  Subject of a later lecture…</a:t>
            </a:r>
          </a:p>
          <a:p>
            <a:r>
              <a:rPr lang="en-US" dirty="0"/>
              <a:t>Bead assays: Fluorescent beads with antibodies attached are measured, not cells.</a:t>
            </a:r>
          </a:p>
          <a:p>
            <a:endParaRPr lang="en-US" dirty="0"/>
          </a:p>
        </p:txBody>
      </p:sp>
    </p:spTree>
    <p:extLst>
      <p:ext uri="{BB962C8B-B14F-4D97-AF65-F5344CB8AC3E}">
        <p14:creationId xmlns:p14="http://schemas.microsoft.com/office/powerpoint/2010/main" val="1450321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A961-042B-452E-B4D3-D7AB4B3E18B8}"/>
              </a:ext>
            </a:extLst>
          </p:cNvPr>
          <p:cNvSpPr>
            <a:spLocks noGrp="1"/>
          </p:cNvSpPr>
          <p:nvPr>
            <p:ph type="title"/>
          </p:nvPr>
        </p:nvSpPr>
        <p:spPr/>
        <p:txBody>
          <a:bodyPr/>
          <a:lstStyle/>
          <a:p>
            <a:r>
              <a:rPr lang="en-US" dirty="0"/>
              <a:t>Bead assays</a:t>
            </a:r>
          </a:p>
        </p:txBody>
      </p:sp>
      <p:sp>
        <p:nvSpPr>
          <p:cNvPr id="3" name="Content Placeholder 2">
            <a:extLst>
              <a:ext uri="{FF2B5EF4-FFF2-40B4-BE49-F238E27FC236}">
                <a16:creationId xmlns:a16="http://schemas.microsoft.com/office/drawing/2014/main" id="{563B1D3C-B3F5-4071-AF13-BB0A3A5EBFBE}"/>
              </a:ext>
            </a:extLst>
          </p:cNvPr>
          <p:cNvSpPr>
            <a:spLocks noGrp="1"/>
          </p:cNvSpPr>
          <p:nvPr>
            <p:ph sz="half" idx="1"/>
          </p:nvPr>
        </p:nvSpPr>
        <p:spPr>
          <a:xfrm>
            <a:off x="838200" y="1490345"/>
            <a:ext cx="4724400" cy="4351338"/>
          </a:xfrm>
        </p:spPr>
        <p:txBody>
          <a:bodyPr/>
          <a:lstStyle/>
          <a:p>
            <a:r>
              <a:rPr lang="en-US" dirty="0"/>
              <a:t>Beads are designed to have unique combination of fluorophores and intensities</a:t>
            </a:r>
          </a:p>
        </p:txBody>
      </p:sp>
      <p:sp>
        <p:nvSpPr>
          <p:cNvPr id="4" name="Content Placeholder 3">
            <a:extLst>
              <a:ext uri="{FF2B5EF4-FFF2-40B4-BE49-F238E27FC236}">
                <a16:creationId xmlns:a16="http://schemas.microsoft.com/office/drawing/2014/main" id="{FAF3F1FC-9C34-4B5A-A28D-6C197F54D6D4}"/>
              </a:ext>
            </a:extLst>
          </p:cNvPr>
          <p:cNvSpPr>
            <a:spLocks noGrp="1"/>
          </p:cNvSpPr>
          <p:nvPr>
            <p:ph sz="half" idx="2"/>
          </p:nvPr>
        </p:nvSpPr>
        <p:spPr>
          <a:xfrm>
            <a:off x="6172200" y="1490345"/>
            <a:ext cx="5181600" cy="4351338"/>
          </a:xfrm>
        </p:spPr>
        <p:txBody>
          <a:bodyPr/>
          <a:lstStyle/>
          <a:p>
            <a:r>
              <a:rPr lang="en-US" dirty="0"/>
              <a:t>Using a </a:t>
            </a:r>
            <a:r>
              <a:rPr lang="en-US" b="1" dirty="0"/>
              <a:t>sandwich </a:t>
            </a:r>
            <a:r>
              <a:rPr lang="en-US" dirty="0"/>
              <a:t>approach, analytes can be detected (cytokines, etc.)</a:t>
            </a:r>
          </a:p>
          <a:p>
            <a:endParaRPr lang="en-US" dirty="0"/>
          </a:p>
        </p:txBody>
      </p:sp>
      <p:sp>
        <p:nvSpPr>
          <p:cNvPr id="6" name="TextBox 5">
            <a:extLst>
              <a:ext uri="{FF2B5EF4-FFF2-40B4-BE49-F238E27FC236}">
                <a16:creationId xmlns:a16="http://schemas.microsoft.com/office/drawing/2014/main" id="{99F18A17-C1B1-4960-BCE6-B1BB59A2CCCE}"/>
              </a:ext>
            </a:extLst>
          </p:cNvPr>
          <p:cNvSpPr txBox="1"/>
          <p:nvPr/>
        </p:nvSpPr>
        <p:spPr>
          <a:xfrm>
            <a:off x="5783580" y="6492875"/>
            <a:ext cx="7086600" cy="276999"/>
          </a:xfrm>
          <a:prstGeom prst="rect">
            <a:avLst/>
          </a:prstGeom>
          <a:noFill/>
        </p:spPr>
        <p:txBody>
          <a:bodyPr wrap="square">
            <a:spAutoFit/>
          </a:bodyPr>
          <a:lstStyle/>
          <a:p>
            <a:r>
              <a:rPr lang="en-US" sz="1200" dirty="0"/>
              <a:t>https://www.bdbiosciences.com/content/dam/bdb/marketing-documents/CBA_Brochure_Intl.pdf</a:t>
            </a:r>
          </a:p>
        </p:txBody>
      </p:sp>
      <p:pic>
        <p:nvPicPr>
          <p:cNvPr id="8" name="Picture 7">
            <a:extLst>
              <a:ext uri="{FF2B5EF4-FFF2-40B4-BE49-F238E27FC236}">
                <a16:creationId xmlns:a16="http://schemas.microsoft.com/office/drawing/2014/main" id="{95409504-D811-4984-B0BF-3B97D795CF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210" y="3028953"/>
            <a:ext cx="11879580" cy="3216401"/>
          </a:xfrm>
          <a:prstGeom prst="rect">
            <a:avLst/>
          </a:prstGeom>
        </p:spPr>
      </p:pic>
    </p:spTree>
    <p:extLst>
      <p:ext uri="{BB962C8B-B14F-4D97-AF65-F5344CB8AC3E}">
        <p14:creationId xmlns:p14="http://schemas.microsoft.com/office/powerpoint/2010/main" val="9254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019AA2-A552-334E-B8D5-ADD7D08BD2AB}"/>
              </a:ext>
            </a:extLst>
          </p:cNvPr>
          <p:cNvSpPr>
            <a:spLocks noGrp="1"/>
          </p:cNvSpPr>
          <p:nvPr>
            <p:ph type="title"/>
          </p:nvPr>
        </p:nvSpPr>
        <p:spPr/>
        <p:txBody>
          <a:bodyPr/>
          <a:lstStyle/>
          <a:p>
            <a:r>
              <a:rPr lang="en-US" dirty="0"/>
              <a:t>Analyzing the Data</a:t>
            </a:r>
          </a:p>
        </p:txBody>
      </p:sp>
      <p:sp>
        <p:nvSpPr>
          <p:cNvPr id="5" name="Text Placeholder 4">
            <a:extLst>
              <a:ext uri="{FF2B5EF4-FFF2-40B4-BE49-F238E27FC236}">
                <a16:creationId xmlns:a16="http://schemas.microsoft.com/office/drawing/2014/main" id="{AA3F61B6-4AFC-F047-8C10-73359E4610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2266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584960" y="381000"/>
            <a:ext cx="8397240" cy="1143000"/>
          </a:xfrm>
        </p:spPr>
        <p:txBody>
          <a:bodyPr>
            <a:normAutofit/>
          </a:bodyPr>
          <a:lstStyle/>
          <a:p>
            <a:r>
              <a:rPr lang="en-US" altLang="en-US" dirty="0">
                <a:effectLst>
                  <a:outerShdw blurRad="38100" dist="38100" dir="2700000" algn="tl">
                    <a:srgbClr val="C0C0C0"/>
                  </a:outerShdw>
                </a:effectLst>
                <a:sym typeface="Wingdings" pitchFamily="2" charset="2"/>
              </a:rPr>
              <a:t>Pattern recognition</a:t>
            </a:r>
            <a:endParaRPr lang="en-US" altLang="en-US" dirty="0">
              <a:effectLst>
                <a:outerShdw blurRad="38100" dist="38100" dir="2700000" algn="tl">
                  <a:srgbClr val="C0C0C0"/>
                </a:outerShdw>
              </a:effectLst>
            </a:endParaRPr>
          </a:p>
        </p:txBody>
      </p:sp>
      <p:pic>
        <p:nvPicPr>
          <p:cNvPr id="32770"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57801" y="1600201"/>
            <a:ext cx="3171825" cy="237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1"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57801" y="3962401"/>
            <a:ext cx="3171825" cy="237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2"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58200" y="1600201"/>
            <a:ext cx="1581150" cy="237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3"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8200" y="3962400"/>
            <a:ext cx="795338" cy="79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4"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05026" y="1600201"/>
            <a:ext cx="3171825" cy="237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5" name="Picture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105026" y="3962401"/>
            <a:ext cx="3171825" cy="237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6"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58200" y="1600201"/>
            <a:ext cx="1581150" cy="237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7" name="Picture 1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8200" y="3962400"/>
            <a:ext cx="795338" cy="79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8" name="Picture 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58200" y="1600201"/>
            <a:ext cx="1581150" cy="237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9"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8200" y="3962400"/>
            <a:ext cx="795338" cy="79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80" name="Picture 1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29625" y="1600201"/>
            <a:ext cx="1581150" cy="237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81" name="Picture 1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29625" y="3962400"/>
            <a:ext cx="795338" cy="79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487" name="Text Box 15"/>
          <p:cNvSpPr txBox="1">
            <a:spLocks noChangeArrowheads="1"/>
          </p:cNvSpPr>
          <p:nvPr/>
        </p:nvSpPr>
        <p:spPr bwMode="auto">
          <a:xfrm>
            <a:off x="8610601" y="5029200"/>
            <a:ext cx="18827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solidFill>
                  <a:schemeClr val="bg1"/>
                </a:solidFill>
                <a:latin typeface="Arial" charset="0"/>
                <a:ea typeface="ＭＳ Ｐゴシック" charset="0"/>
              </a:rPr>
              <a:t>55 unique combinations</a:t>
            </a:r>
            <a:endParaRPr lang="en-US">
              <a:solidFill>
                <a:schemeClr val="bg1"/>
              </a:solidFill>
              <a:ea typeface="ＭＳ Ｐゴシック" charset="0"/>
            </a:endParaRPr>
          </a:p>
        </p:txBody>
      </p:sp>
    </p:spTree>
    <p:extLst>
      <p:ext uri="{BB962C8B-B14F-4D97-AF65-F5344CB8AC3E}">
        <p14:creationId xmlns:p14="http://schemas.microsoft.com/office/powerpoint/2010/main" val="312765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209800" y="0"/>
            <a:ext cx="7772400" cy="1143000"/>
          </a:xfrm>
        </p:spPr>
        <p:txBody>
          <a:bodyPr/>
          <a:lstStyle/>
          <a:p>
            <a:r>
              <a:rPr lang="en-US" altLang="en-US">
                <a:effectLst>
                  <a:outerShdw blurRad="38100" dist="38100" dir="2700000" algn="tl">
                    <a:srgbClr val="C0C0C0"/>
                  </a:outerShdw>
                </a:effectLst>
              </a:rPr>
              <a:t>Normal B cell Maturation</a:t>
            </a:r>
          </a:p>
        </p:txBody>
      </p:sp>
      <p:sp>
        <p:nvSpPr>
          <p:cNvPr id="87043" name="Text Box 3"/>
          <p:cNvSpPr txBox="1">
            <a:spLocks noChangeArrowheads="1"/>
          </p:cNvSpPr>
          <p:nvPr/>
        </p:nvSpPr>
        <p:spPr bwMode="auto">
          <a:xfrm>
            <a:off x="5410201" y="6248400"/>
            <a:ext cx="49741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sz="1600">
                <a:solidFill>
                  <a:schemeClr val="bg1"/>
                </a:solidFill>
              </a:rPr>
              <a:t>Wood and Borowitz (2006) Henry</a:t>
            </a:r>
            <a:r>
              <a:rPr lang="ja-JP" altLang="en-US" sz="1600">
                <a:solidFill>
                  <a:schemeClr val="bg1"/>
                </a:solidFill>
                <a:latin typeface="Arial" pitchFamily="34" charset="0"/>
              </a:rPr>
              <a:t>’</a:t>
            </a:r>
            <a:r>
              <a:rPr lang="en-US" altLang="ja-JP" sz="1600">
                <a:solidFill>
                  <a:schemeClr val="bg1"/>
                </a:solidFill>
              </a:rPr>
              <a:t>s Laboratory Medicine</a:t>
            </a:r>
            <a:endParaRPr lang="en-US" altLang="en-US" sz="1600">
              <a:solidFill>
                <a:schemeClr val="bg1"/>
              </a:solidFill>
            </a:endParaRP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8400" y="1657350"/>
            <a:ext cx="73152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296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en-US" altLang="en-US">
                <a:effectLst>
                  <a:outerShdw blurRad="38100" dist="38100" dir="2700000" algn="tl">
                    <a:srgbClr val="C0C0C0"/>
                  </a:outerShdw>
                </a:effectLst>
              </a:rPr>
              <a:t>Normal T cell Maturation</a:t>
            </a:r>
          </a:p>
        </p:txBody>
      </p:sp>
      <p:sp>
        <p:nvSpPr>
          <p:cNvPr id="174083" name="Text Box 3"/>
          <p:cNvSpPr txBox="1">
            <a:spLocks noChangeArrowheads="1"/>
          </p:cNvSpPr>
          <p:nvPr/>
        </p:nvSpPr>
        <p:spPr bwMode="auto">
          <a:xfrm>
            <a:off x="5410201" y="6324600"/>
            <a:ext cx="49741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sz="1600"/>
              <a:t>Wood and Borowitz (2006) Henry</a:t>
            </a:r>
            <a:r>
              <a:rPr lang="ja-JP" altLang="en-US" sz="1600">
                <a:latin typeface="Arial" pitchFamily="34" charset="0"/>
              </a:rPr>
              <a:t>’</a:t>
            </a:r>
            <a:r>
              <a:rPr lang="en-US" altLang="ja-JP" sz="1600"/>
              <a:t>s Laboratory Medicine</a:t>
            </a:r>
            <a:endParaRPr lang="en-US" altLang="en-US" sz="1600"/>
          </a:p>
        </p:txBody>
      </p:sp>
      <p:pic>
        <p:nvPicPr>
          <p:cNvPr id="73731" name="Picture 5" descr="Figure 7 T cell maturation v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9801" y="2209801"/>
            <a:ext cx="7331075" cy="3440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82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2209800" y="228600"/>
            <a:ext cx="7772400" cy="1143000"/>
          </a:xfrm>
        </p:spPr>
        <p:txBody>
          <a:bodyPr>
            <a:normAutofit/>
          </a:bodyPr>
          <a:lstStyle/>
          <a:p>
            <a:r>
              <a:rPr lang="en-US" altLang="en-US" dirty="0">
                <a:effectLst>
                  <a:outerShdw blurRad="38100" dist="38100" dir="2700000" algn="tl">
                    <a:srgbClr val="C0C0C0"/>
                  </a:outerShdw>
                </a:effectLst>
              </a:rPr>
              <a:t>Normal Myeloid Cell Maturation</a:t>
            </a:r>
          </a:p>
        </p:txBody>
      </p:sp>
      <p:pic>
        <p:nvPicPr>
          <p:cNvPr id="87042"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8400" y="1447800"/>
            <a:ext cx="7315200" cy="440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 Box 4"/>
          <p:cNvSpPr txBox="1">
            <a:spLocks noChangeArrowheads="1"/>
          </p:cNvSpPr>
          <p:nvPr/>
        </p:nvSpPr>
        <p:spPr bwMode="auto">
          <a:xfrm>
            <a:off x="5410201" y="6324600"/>
            <a:ext cx="497411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sz="1600">
                <a:solidFill>
                  <a:schemeClr val="bg1"/>
                </a:solidFill>
              </a:rPr>
              <a:t>Wood and Borowitz (2006) Henry</a:t>
            </a:r>
            <a:r>
              <a:rPr lang="ja-JP" altLang="en-US" sz="1600">
                <a:solidFill>
                  <a:schemeClr val="bg1"/>
                </a:solidFill>
                <a:latin typeface="Arial" pitchFamily="34" charset="0"/>
              </a:rPr>
              <a:t>’</a:t>
            </a:r>
            <a:r>
              <a:rPr lang="en-US" altLang="ja-JP" sz="1600">
                <a:solidFill>
                  <a:schemeClr val="bg1"/>
                </a:solidFill>
              </a:rPr>
              <a:t>s Laboratory Medicine</a:t>
            </a:r>
            <a:endParaRPr lang="en-US" altLang="en-US" sz="1600">
              <a:solidFill>
                <a:schemeClr val="bg1"/>
              </a:solidFill>
            </a:endParaRPr>
          </a:p>
        </p:txBody>
      </p:sp>
    </p:spTree>
    <p:extLst>
      <p:ext uri="{BB962C8B-B14F-4D97-AF65-F5344CB8AC3E}">
        <p14:creationId xmlns:p14="http://schemas.microsoft.com/office/powerpoint/2010/main" val="176578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8B9F-6651-4F32-899D-5F95449E54B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BAF9D483-698C-4E00-9389-260AEF4DFA8C}"/>
              </a:ext>
            </a:extLst>
          </p:cNvPr>
          <p:cNvSpPr>
            <a:spLocks noGrp="1"/>
          </p:cNvSpPr>
          <p:nvPr>
            <p:ph idx="1"/>
          </p:nvPr>
        </p:nvSpPr>
        <p:spPr/>
        <p:txBody>
          <a:bodyPr>
            <a:normAutofit/>
          </a:bodyPr>
          <a:lstStyle/>
          <a:p>
            <a:r>
              <a:rPr lang="en-US" dirty="0"/>
              <a:t>Basic introduction to flow cytometry (technique, applications, etc.)</a:t>
            </a:r>
          </a:p>
          <a:p>
            <a:r>
              <a:rPr lang="en-US" dirty="0"/>
              <a:t>Discuss and apply basic gating to flow cytometry data</a:t>
            </a:r>
          </a:p>
          <a:p>
            <a:r>
              <a:rPr lang="en-US" dirty="0"/>
              <a:t>Discuss and apply the UMAP algorithm to flow cytometry data</a:t>
            </a:r>
          </a:p>
          <a:p>
            <a:r>
              <a:rPr lang="en-US" dirty="0"/>
              <a:t>Discuss supervised machine learning for flow cytometry</a:t>
            </a:r>
          </a:p>
          <a:p>
            <a:endParaRPr lang="en-US" dirty="0"/>
          </a:p>
        </p:txBody>
      </p:sp>
    </p:spTree>
    <p:extLst>
      <p:ext uri="{BB962C8B-B14F-4D97-AF65-F5344CB8AC3E}">
        <p14:creationId xmlns:p14="http://schemas.microsoft.com/office/powerpoint/2010/main" val="2090481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14400" y="258100"/>
            <a:ext cx="9296400" cy="1214567"/>
          </a:xfrm>
        </p:spPr>
        <p:txBody>
          <a:bodyPr/>
          <a:lstStyle/>
          <a:p>
            <a:r>
              <a:rPr lang="en-US" altLang="en-US" dirty="0">
                <a:effectLst>
                  <a:outerShdw blurRad="38100" dist="38100" dir="2700000" algn="tl">
                    <a:srgbClr val="C0C0C0"/>
                  </a:outerShdw>
                </a:effectLst>
              </a:rPr>
              <a:t>Gating</a:t>
            </a:r>
          </a:p>
        </p:txBody>
      </p:sp>
      <p:sp>
        <p:nvSpPr>
          <p:cNvPr id="40963" name="Rectangle 3"/>
          <p:cNvSpPr>
            <a:spLocks noGrp="1" noChangeArrowheads="1"/>
          </p:cNvSpPr>
          <p:nvPr>
            <p:ph idx="1"/>
          </p:nvPr>
        </p:nvSpPr>
        <p:spPr>
          <a:xfrm>
            <a:off x="914400" y="2379053"/>
            <a:ext cx="4983480" cy="2284059"/>
          </a:xfrm>
        </p:spPr>
        <p:txBody>
          <a:bodyPr>
            <a:normAutofit fontScale="85000" lnSpcReduction="10000"/>
          </a:bodyPr>
          <a:lstStyle/>
          <a:p>
            <a:r>
              <a:rPr lang="en-US" altLang="en-US" dirty="0">
                <a:effectLst>
                  <a:outerShdw blurRad="38100" dist="38100" dir="2700000" algn="tl">
                    <a:srgbClr val="C0C0C0"/>
                  </a:outerShdw>
                </a:effectLst>
              </a:rPr>
              <a:t>Identifies a subgroups of data points within the dataset</a:t>
            </a:r>
          </a:p>
          <a:p>
            <a:r>
              <a:rPr lang="en-US" altLang="en-US" dirty="0">
                <a:effectLst>
                  <a:outerShdw blurRad="38100" dist="38100" dir="2700000" algn="tl">
                    <a:srgbClr val="C0C0C0"/>
                  </a:outerShdw>
                </a:effectLst>
              </a:rPr>
              <a:t>Usually performed graphically on histograms</a:t>
            </a:r>
          </a:p>
          <a:p>
            <a:r>
              <a:rPr lang="en-US" altLang="en-US" dirty="0">
                <a:effectLst>
                  <a:outerShdw blurRad="38100" dist="38100" dir="2700000" algn="tl">
                    <a:srgbClr val="C0C0C0"/>
                  </a:outerShdw>
                </a:effectLst>
              </a:rPr>
              <a:t>Boolean logic used to combine gates</a:t>
            </a:r>
          </a:p>
          <a:p>
            <a:pPr lvl="1"/>
            <a:r>
              <a:rPr lang="en-US" altLang="en-US" dirty="0">
                <a:effectLst>
                  <a:outerShdw blurRad="38100" dist="38100" dir="2700000" algn="tl">
                    <a:srgbClr val="C0C0C0"/>
                  </a:outerShdw>
                </a:effectLst>
              </a:rPr>
              <a:t>And, Or, Not, etc.</a:t>
            </a:r>
          </a:p>
        </p:txBody>
      </p:sp>
      <p:pic>
        <p:nvPicPr>
          <p:cNvPr id="20" name="Picture 19">
            <a:extLst>
              <a:ext uri="{FF2B5EF4-FFF2-40B4-BE49-F238E27FC236}">
                <a16:creationId xmlns:a16="http://schemas.microsoft.com/office/drawing/2014/main" id="{53BA8293-C639-4110-A7AB-2F9ED529313A}"/>
              </a:ext>
            </a:extLst>
          </p:cNvPr>
          <p:cNvPicPr>
            <a:picLocks noChangeAspect="1"/>
          </p:cNvPicPr>
          <p:nvPr/>
        </p:nvPicPr>
        <p:blipFill>
          <a:blip r:embed="rId2"/>
          <a:stretch>
            <a:fillRect/>
          </a:stretch>
        </p:blipFill>
        <p:spPr>
          <a:xfrm>
            <a:off x="6294122" y="865384"/>
            <a:ext cx="5595937" cy="5311398"/>
          </a:xfrm>
          <a:prstGeom prst="rect">
            <a:avLst/>
          </a:prstGeom>
        </p:spPr>
      </p:pic>
    </p:spTree>
    <p:extLst>
      <p:ext uri="{BB962C8B-B14F-4D97-AF65-F5344CB8AC3E}">
        <p14:creationId xmlns:p14="http://schemas.microsoft.com/office/powerpoint/2010/main" val="2093443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528638" y="1"/>
            <a:ext cx="10825162" cy="1135059"/>
          </a:xfrm>
        </p:spPr>
        <p:txBody>
          <a:bodyPr/>
          <a:lstStyle/>
          <a:p>
            <a:r>
              <a:rPr lang="en-US" altLang="en-US" dirty="0">
                <a:effectLst>
                  <a:outerShdw blurRad="38100" dist="38100" dir="2700000" algn="tl">
                    <a:srgbClr val="C0C0C0"/>
                  </a:outerShdw>
                </a:effectLst>
              </a:rPr>
              <a:t>Inferential reasoning</a:t>
            </a:r>
          </a:p>
        </p:txBody>
      </p:sp>
      <p:sp>
        <p:nvSpPr>
          <p:cNvPr id="119811" name="Rectangle 3"/>
          <p:cNvSpPr>
            <a:spLocks noGrp="1" noChangeArrowheads="1"/>
          </p:cNvSpPr>
          <p:nvPr>
            <p:ph idx="1"/>
          </p:nvPr>
        </p:nvSpPr>
        <p:spPr>
          <a:xfrm>
            <a:off x="647700" y="5463540"/>
            <a:ext cx="11026140" cy="1089660"/>
          </a:xfrm>
        </p:spPr>
        <p:txBody>
          <a:bodyPr>
            <a:normAutofit fontScale="92500" lnSpcReduction="20000"/>
          </a:bodyPr>
          <a:lstStyle/>
          <a:p>
            <a:r>
              <a:rPr lang="en-US" altLang="en-US" dirty="0">
                <a:effectLst>
                  <a:outerShdw blurRad="38100" dist="38100" dir="2700000" algn="tl">
                    <a:srgbClr val="C0C0C0"/>
                  </a:outerShdw>
                </a:effectLst>
              </a:rPr>
              <a:t>Inference is less preferred since sometimes our assumptions are incorrect, and we cannot apply it to individual cells.</a:t>
            </a:r>
          </a:p>
          <a:p>
            <a:r>
              <a:rPr lang="en-US" altLang="en-US" dirty="0">
                <a:effectLst>
                  <a:outerShdw blurRad="38100" dist="38100" dir="2700000" algn="tl">
                    <a:srgbClr val="C0C0C0"/>
                  </a:outerShdw>
                </a:effectLst>
              </a:rPr>
              <a:t>Solution: Build flow cytometers with more detector channels</a:t>
            </a:r>
          </a:p>
        </p:txBody>
      </p:sp>
      <p:pic>
        <p:nvPicPr>
          <p:cNvPr id="41987" name="Picture 4" descr="07-08646 B 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7401" y="2576519"/>
            <a:ext cx="2422525" cy="242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5" descr="07-08646 T NK"/>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8201" y="2576519"/>
            <a:ext cx="2422525" cy="242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814" name="Picture 6" descr="07-08646 Ab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39001" y="2576519"/>
            <a:ext cx="2422525" cy="242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9816" name="Group 8"/>
          <p:cNvGrpSpPr>
            <a:grpSpLocks/>
          </p:cNvGrpSpPr>
          <p:nvPr/>
        </p:nvGrpSpPr>
        <p:grpSpPr bwMode="auto">
          <a:xfrm>
            <a:off x="2362201" y="2500320"/>
            <a:ext cx="4918075" cy="2138363"/>
            <a:chOff x="528" y="1440"/>
            <a:chExt cx="3098" cy="1347"/>
          </a:xfrm>
        </p:grpSpPr>
        <p:sp>
          <p:nvSpPr>
            <p:cNvPr id="41992" name="Text Box 9"/>
            <p:cNvSpPr txBox="1">
              <a:spLocks noChangeArrowheads="1"/>
            </p:cNvSpPr>
            <p:nvPr/>
          </p:nvSpPr>
          <p:spPr bwMode="auto">
            <a:xfrm>
              <a:off x="528" y="1440"/>
              <a:ext cx="505"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a:latin typeface="Arial" pitchFamily="34" charset="0"/>
                </a:rPr>
                <a:t>18%</a:t>
              </a:r>
            </a:p>
          </p:txBody>
        </p:sp>
        <p:sp>
          <p:nvSpPr>
            <p:cNvPr id="41993" name="Text Box 10"/>
            <p:cNvSpPr txBox="1">
              <a:spLocks noChangeArrowheads="1"/>
            </p:cNvSpPr>
            <p:nvPr/>
          </p:nvSpPr>
          <p:spPr bwMode="auto">
            <a:xfrm>
              <a:off x="1488" y="2496"/>
              <a:ext cx="505"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a:latin typeface="Arial" pitchFamily="34" charset="0"/>
                </a:rPr>
                <a:t>80%</a:t>
              </a:r>
            </a:p>
          </p:txBody>
        </p:sp>
        <p:sp>
          <p:nvSpPr>
            <p:cNvPr id="41994" name="Text Box 11"/>
            <p:cNvSpPr txBox="1">
              <a:spLocks noChangeArrowheads="1"/>
            </p:cNvSpPr>
            <p:nvPr/>
          </p:nvSpPr>
          <p:spPr bwMode="auto">
            <a:xfrm>
              <a:off x="2198" y="1440"/>
              <a:ext cx="505"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a:latin typeface="Arial" pitchFamily="34" charset="0"/>
                </a:rPr>
                <a:t>66%</a:t>
              </a:r>
            </a:p>
          </p:txBody>
        </p:sp>
        <p:sp>
          <p:nvSpPr>
            <p:cNvPr id="41995" name="Text Box 12"/>
            <p:cNvSpPr txBox="1">
              <a:spLocks noChangeArrowheads="1"/>
            </p:cNvSpPr>
            <p:nvPr/>
          </p:nvSpPr>
          <p:spPr bwMode="auto">
            <a:xfrm>
              <a:off x="3072" y="2496"/>
              <a:ext cx="554" cy="2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altLang="en-US">
                  <a:latin typeface="Arial" pitchFamily="34" charset="0"/>
                </a:rPr>
                <a:t>0.4%</a:t>
              </a:r>
            </a:p>
          </p:txBody>
        </p:sp>
      </p:grpSp>
      <p:sp>
        <p:nvSpPr>
          <p:cNvPr id="2" name="TextBox 1">
            <a:extLst>
              <a:ext uri="{FF2B5EF4-FFF2-40B4-BE49-F238E27FC236}">
                <a16:creationId xmlns:a16="http://schemas.microsoft.com/office/drawing/2014/main" id="{F39E6D57-523B-E442-9CA6-A8AA0E1E5F15}"/>
              </a:ext>
            </a:extLst>
          </p:cNvPr>
          <p:cNvSpPr txBox="1"/>
          <p:nvPr/>
        </p:nvSpPr>
        <p:spPr>
          <a:xfrm>
            <a:off x="528638" y="1137891"/>
            <a:ext cx="10958512" cy="923330"/>
          </a:xfrm>
          <a:prstGeom prst="rect">
            <a:avLst/>
          </a:prstGeom>
          <a:noFill/>
        </p:spPr>
        <p:txBody>
          <a:bodyPr wrap="square" rtlCol="0">
            <a:spAutoFit/>
          </a:bodyPr>
          <a:lstStyle/>
          <a:p>
            <a:r>
              <a:rPr lang="en-US" dirty="0"/>
              <a:t>Sometimes we want to run more antibodies than the machine can handle.  We then have to run two tubes of antibodies with cells and </a:t>
            </a:r>
            <a:r>
              <a:rPr lang="en-US" b="1" dirty="0"/>
              <a:t>infer</a:t>
            </a:r>
            <a:r>
              <a:rPr lang="en-US" dirty="0"/>
              <a:t> whether one cell population in one tube is the same as that in another tube for the two antibody panel tests.</a:t>
            </a:r>
          </a:p>
        </p:txBody>
      </p:sp>
    </p:spTree>
    <p:extLst>
      <p:ext uri="{BB962C8B-B14F-4D97-AF65-F5344CB8AC3E}">
        <p14:creationId xmlns:p14="http://schemas.microsoft.com/office/powerpoint/2010/main" val="3711222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9816"/>
                                        </p:tgtEl>
                                        <p:attrNameLst>
                                          <p:attrName>style.visibility</p:attrName>
                                        </p:attrNameLst>
                                      </p:cBhvr>
                                      <p:to>
                                        <p:strVal val="visible"/>
                                      </p:to>
                                    </p:set>
                                    <p:animEffect transition="in" filter="fade">
                                      <p:cBhvr>
                                        <p:cTn id="7" dur="500"/>
                                        <p:tgtEl>
                                          <p:spTgt spid="1198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fade">
                                      <p:cBhvr>
                                        <p:cTn id="12" dur="500"/>
                                        <p:tgtEl>
                                          <p:spTgt spid="1198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1">
                                            <p:txEl>
                                              <p:pRg st="0" end="0"/>
                                            </p:txEl>
                                          </p:spTgt>
                                        </p:tgtEl>
                                        <p:attrNameLst>
                                          <p:attrName>style.visibility</p:attrName>
                                        </p:attrNameLst>
                                      </p:cBhvr>
                                      <p:to>
                                        <p:strVal val="visible"/>
                                      </p:to>
                                    </p:set>
                                    <p:animEffect transition="in" filter="fade">
                                      <p:cBhvr>
                                        <p:cTn id="17" dur="500"/>
                                        <p:tgtEl>
                                          <p:spTgt spid="1198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1">
                                            <p:txEl>
                                              <p:pRg st="1" end="1"/>
                                            </p:txEl>
                                          </p:spTgt>
                                        </p:tgtEl>
                                        <p:attrNameLst>
                                          <p:attrName>style.visibility</p:attrName>
                                        </p:attrNameLst>
                                      </p:cBhvr>
                                      <p:to>
                                        <p:strVal val="visible"/>
                                      </p:to>
                                    </p:set>
                                    <p:animEffect transition="in" filter="fade">
                                      <p:cBhvr>
                                        <p:cTn id="22" dur="500"/>
                                        <p:tgtEl>
                                          <p:spTgt spid="1198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111A-DF0A-46BF-B47A-67AA88F56D3D}"/>
              </a:ext>
            </a:extLst>
          </p:cNvPr>
          <p:cNvSpPr>
            <a:spLocks noGrp="1"/>
          </p:cNvSpPr>
          <p:nvPr>
            <p:ph type="title"/>
          </p:nvPr>
        </p:nvSpPr>
        <p:spPr>
          <a:xfrm>
            <a:off x="838200" y="365125"/>
            <a:ext cx="10835640" cy="1325563"/>
          </a:xfrm>
        </p:spPr>
        <p:txBody>
          <a:bodyPr/>
          <a:lstStyle/>
          <a:p>
            <a:r>
              <a:rPr lang="en-US" dirty="0"/>
              <a:t>Letting a computer identify the cell populations for us</a:t>
            </a:r>
          </a:p>
        </p:txBody>
      </p:sp>
      <p:sp>
        <p:nvSpPr>
          <p:cNvPr id="3" name="Content Placeholder 2">
            <a:extLst>
              <a:ext uri="{FF2B5EF4-FFF2-40B4-BE49-F238E27FC236}">
                <a16:creationId xmlns:a16="http://schemas.microsoft.com/office/drawing/2014/main" id="{710AFB83-AD56-47FD-B179-FA9B33A8419C}"/>
              </a:ext>
            </a:extLst>
          </p:cNvPr>
          <p:cNvSpPr>
            <a:spLocks noGrp="1"/>
          </p:cNvSpPr>
          <p:nvPr>
            <p:ph idx="1"/>
          </p:nvPr>
        </p:nvSpPr>
        <p:spPr>
          <a:xfrm>
            <a:off x="838200" y="2306897"/>
            <a:ext cx="6842760" cy="4351338"/>
          </a:xfrm>
        </p:spPr>
        <p:txBody>
          <a:bodyPr/>
          <a:lstStyle/>
          <a:p>
            <a:r>
              <a:rPr lang="en-US" b="1" dirty="0">
                <a:cs typeface="Calibri"/>
              </a:rPr>
              <a:t>Unsupervised machine learning</a:t>
            </a:r>
            <a:r>
              <a:rPr lang="en-US" dirty="0">
                <a:cs typeface="Calibri"/>
              </a:rPr>
              <a:t> </a:t>
            </a:r>
            <a:r>
              <a:rPr lang="en-US" dirty="0">
                <a:ea typeface="+mn-lt"/>
                <a:cs typeface="+mn-lt"/>
              </a:rPr>
              <a:t>(no data annotation):</a:t>
            </a:r>
            <a:r>
              <a:rPr lang="en-US" dirty="0">
                <a:cs typeface="Calibri"/>
              </a:rPr>
              <a:t> finds patterns, associations, clusters, etc.</a:t>
            </a:r>
          </a:p>
          <a:p>
            <a:pPr lvl="1"/>
            <a:r>
              <a:rPr lang="en-US" dirty="0">
                <a:cs typeface="Calibri"/>
              </a:rPr>
              <a:t>GMM, </a:t>
            </a:r>
            <a:r>
              <a:rPr lang="en-US" dirty="0" err="1">
                <a:cs typeface="Calibri"/>
              </a:rPr>
              <a:t>FlowSOM</a:t>
            </a:r>
            <a:r>
              <a:rPr lang="en-US" dirty="0">
                <a:cs typeface="Calibri"/>
              </a:rPr>
              <a:t>, SPADE, etc.</a:t>
            </a:r>
          </a:p>
          <a:p>
            <a:pPr lvl="1"/>
            <a:r>
              <a:rPr lang="en-US" dirty="0">
                <a:cs typeface="Calibri"/>
              </a:rPr>
              <a:t>t-SNE</a:t>
            </a:r>
          </a:p>
          <a:p>
            <a:pPr lvl="1"/>
            <a:r>
              <a:rPr lang="en-US" dirty="0">
                <a:cs typeface="Calibri"/>
              </a:rPr>
              <a:t>UMAP</a:t>
            </a:r>
          </a:p>
          <a:p>
            <a:pPr marL="0" indent="0">
              <a:buNone/>
            </a:pPr>
            <a:endParaRPr lang="en-US" dirty="0"/>
          </a:p>
        </p:txBody>
      </p:sp>
      <p:pic>
        <p:nvPicPr>
          <p:cNvPr id="4" name="Picture 4" descr="A picture containing food, drawing&#10;&#10;Description automatically generated">
            <a:extLst>
              <a:ext uri="{FF2B5EF4-FFF2-40B4-BE49-F238E27FC236}">
                <a16:creationId xmlns:a16="http://schemas.microsoft.com/office/drawing/2014/main" id="{42EDA709-DF4F-4334-9543-C165F4A652BE}"/>
              </a:ext>
            </a:extLst>
          </p:cNvPr>
          <p:cNvPicPr>
            <a:picLocks noChangeAspect="1"/>
          </p:cNvPicPr>
          <p:nvPr/>
        </p:nvPicPr>
        <p:blipFill>
          <a:blip r:embed="rId2"/>
          <a:stretch>
            <a:fillRect/>
          </a:stretch>
        </p:blipFill>
        <p:spPr>
          <a:xfrm>
            <a:off x="8235481" y="2239328"/>
            <a:ext cx="3438359" cy="3398679"/>
          </a:xfrm>
          <a:prstGeom prst="rect">
            <a:avLst/>
          </a:prstGeom>
        </p:spPr>
      </p:pic>
    </p:spTree>
    <p:extLst>
      <p:ext uri="{BB962C8B-B14F-4D97-AF65-F5344CB8AC3E}">
        <p14:creationId xmlns:p14="http://schemas.microsoft.com/office/powerpoint/2010/main" val="311400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075A-CAFF-49D9-A5C0-EE6198FF6E43}"/>
              </a:ext>
            </a:extLst>
          </p:cNvPr>
          <p:cNvSpPr>
            <a:spLocks noGrp="1"/>
          </p:cNvSpPr>
          <p:nvPr>
            <p:ph type="title"/>
          </p:nvPr>
        </p:nvSpPr>
        <p:spPr/>
        <p:txBody>
          <a:bodyPr/>
          <a:lstStyle/>
          <a:p>
            <a:r>
              <a:rPr lang="en-US" dirty="0">
                <a:cs typeface="Calibri Light"/>
              </a:rPr>
              <a:t>The increasing need for clustering algorithms</a:t>
            </a:r>
            <a:endParaRPr lang="en-US" dirty="0"/>
          </a:p>
        </p:txBody>
      </p:sp>
      <p:sp>
        <p:nvSpPr>
          <p:cNvPr id="3" name="Content Placeholder 2">
            <a:extLst>
              <a:ext uri="{FF2B5EF4-FFF2-40B4-BE49-F238E27FC236}">
                <a16:creationId xmlns:a16="http://schemas.microsoft.com/office/drawing/2014/main" id="{27F3D118-ACED-4B38-A34C-F5868D66EF72}"/>
              </a:ext>
            </a:extLst>
          </p:cNvPr>
          <p:cNvSpPr>
            <a:spLocks noGrp="1"/>
          </p:cNvSpPr>
          <p:nvPr>
            <p:ph idx="1"/>
          </p:nvPr>
        </p:nvSpPr>
        <p:spPr>
          <a:xfrm>
            <a:off x="838200" y="1825625"/>
            <a:ext cx="6124074" cy="1493607"/>
          </a:xfrm>
        </p:spPr>
        <p:txBody>
          <a:bodyPr vert="horz" lIns="91440" tIns="45720" rIns="91440" bIns="45720" rtlCol="0" anchor="t">
            <a:normAutofit/>
          </a:bodyPr>
          <a:lstStyle/>
          <a:p>
            <a:r>
              <a:rPr lang="en-US" dirty="0">
                <a:cs typeface="Calibri"/>
              </a:rPr>
              <a:t>More colors --&gt; more scatter plots --&gt; </a:t>
            </a:r>
            <a:r>
              <a:rPr lang="en-US" i="1" dirty="0">
                <a:cs typeface="Calibri"/>
              </a:rPr>
              <a:t>more complex analysis for humans</a:t>
            </a:r>
            <a:endParaRPr lang="en-US" dirty="0">
              <a:cs typeface="Calibri"/>
            </a:endParaRPr>
          </a:p>
          <a:p>
            <a:r>
              <a:rPr lang="en-US" dirty="0">
                <a:cs typeface="Calibri"/>
              </a:rPr>
              <a:t>"Contamination" of gates </a:t>
            </a:r>
          </a:p>
        </p:txBody>
      </p:sp>
      <p:grpSp>
        <p:nvGrpSpPr>
          <p:cNvPr id="9" name="Group 8">
            <a:extLst>
              <a:ext uri="{FF2B5EF4-FFF2-40B4-BE49-F238E27FC236}">
                <a16:creationId xmlns:a16="http://schemas.microsoft.com/office/drawing/2014/main" id="{5C25227C-EE82-40A2-AF8E-DB3A3593F138}"/>
              </a:ext>
            </a:extLst>
          </p:cNvPr>
          <p:cNvGrpSpPr/>
          <p:nvPr/>
        </p:nvGrpSpPr>
        <p:grpSpPr>
          <a:xfrm>
            <a:off x="7134031" y="1583050"/>
            <a:ext cx="4788568" cy="2418244"/>
            <a:chOff x="7371347" y="4180024"/>
            <a:chExt cx="4788568" cy="2418244"/>
          </a:xfrm>
        </p:grpSpPr>
        <p:pic>
          <p:nvPicPr>
            <p:cNvPr id="5" name="Picture 5" descr="A close up of a map&#10;&#10;Description automatically generated">
              <a:extLst>
                <a:ext uri="{FF2B5EF4-FFF2-40B4-BE49-F238E27FC236}">
                  <a16:creationId xmlns:a16="http://schemas.microsoft.com/office/drawing/2014/main" id="{9EE9D406-F1D9-43D0-8BF2-4323638289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71347" y="4304706"/>
              <a:ext cx="2292016" cy="2219009"/>
            </a:xfrm>
            <a:prstGeom prst="rect">
              <a:avLst/>
            </a:prstGeom>
          </p:spPr>
        </p:pic>
        <p:pic>
          <p:nvPicPr>
            <p:cNvPr id="6" name="Picture 6" descr="A picture containing bird&#10;&#10;Description automatically generated">
              <a:extLst>
                <a:ext uri="{FF2B5EF4-FFF2-40B4-BE49-F238E27FC236}">
                  <a16:creationId xmlns:a16="http://schemas.microsoft.com/office/drawing/2014/main" id="{6EE68B41-38C1-426B-947B-7A6868F2035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7505" y="4180024"/>
              <a:ext cx="2442410" cy="2418244"/>
            </a:xfrm>
            <a:prstGeom prst="rect">
              <a:avLst/>
            </a:prstGeom>
          </p:spPr>
        </p:pic>
      </p:grpSp>
      <p:sp>
        <p:nvSpPr>
          <p:cNvPr id="8" name="Content Placeholder 2">
            <a:extLst>
              <a:ext uri="{FF2B5EF4-FFF2-40B4-BE49-F238E27FC236}">
                <a16:creationId xmlns:a16="http://schemas.microsoft.com/office/drawing/2014/main" id="{27F3D118-ACED-4B38-A34C-F5868D66EF72}"/>
              </a:ext>
            </a:extLst>
          </p:cNvPr>
          <p:cNvSpPr txBox="1">
            <a:spLocks/>
          </p:cNvSpPr>
          <p:nvPr/>
        </p:nvSpPr>
        <p:spPr>
          <a:xfrm>
            <a:off x="838200" y="3520824"/>
            <a:ext cx="612407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Unsupervised clustering:</a:t>
            </a:r>
          </a:p>
          <a:p>
            <a:pPr lvl="1"/>
            <a:r>
              <a:rPr lang="en-US" dirty="0">
                <a:cs typeface="Calibri"/>
              </a:rPr>
              <a:t>Considers all parameters at once to find cells that are similar to each other</a:t>
            </a:r>
          </a:p>
          <a:p>
            <a:pPr lvl="1"/>
            <a:r>
              <a:rPr lang="en-US" dirty="0">
                <a:cs typeface="Calibri"/>
              </a:rPr>
              <a:t>Creates low-dimensional representations that are easier to interpret by humans</a:t>
            </a:r>
          </a:p>
          <a:p>
            <a:pPr lvl="1"/>
            <a:r>
              <a:rPr lang="en-US" dirty="0">
                <a:cs typeface="Calibri"/>
              </a:rPr>
              <a:t>Makes it easier to cleanly parse populations</a:t>
            </a:r>
          </a:p>
          <a:p>
            <a:endParaRPr lang="en-US" dirty="0">
              <a:cs typeface="Calibri"/>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95680209"/>
      </p:ext>
    </p:extLst>
  </p:cSld>
  <p:clrMapOvr>
    <a:masterClrMapping/>
  </p:clrMapOvr>
  <mc:AlternateContent xmlns:mc="http://schemas.openxmlformats.org/markup-compatibility/2006" xmlns:p14="http://schemas.microsoft.com/office/powerpoint/2010/main">
    <mc:Choice Requires="p14">
      <p:transition spd="slow" p14:dur="2000" advTm="132975"/>
    </mc:Choice>
    <mc:Fallback xmlns="">
      <p:transition spd="slow" advTm="132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4656-4F9D-4B27-B001-E80E749FFF32}"/>
              </a:ext>
            </a:extLst>
          </p:cNvPr>
          <p:cNvSpPr>
            <a:spLocks noGrp="1"/>
          </p:cNvSpPr>
          <p:nvPr>
            <p:ph type="title"/>
          </p:nvPr>
        </p:nvSpPr>
        <p:spPr/>
        <p:txBody>
          <a:bodyPr/>
          <a:lstStyle/>
          <a:p>
            <a:r>
              <a:rPr lang="en-US">
                <a:cs typeface="Calibri Light"/>
              </a:rPr>
              <a:t>What is t-SNE?</a:t>
            </a:r>
            <a:endParaRPr lang="en-US"/>
          </a:p>
        </p:txBody>
      </p:sp>
      <p:pic>
        <p:nvPicPr>
          <p:cNvPr id="5" name="Picture 5" descr="A close up of a logo&#10;&#10;Description automatically generated">
            <a:extLst>
              <a:ext uri="{FF2B5EF4-FFF2-40B4-BE49-F238E27FC236}">
                <a16:creationId xmlns:a16="http://schemas.microsoft.com/office/drawing/2014/main" id="{10FCB9F9-08C1-4A0C-B718-E863472EA7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5374" y="1437140"/>
            <a:ext cx="4503889" cy="4503889"/>
          </a:xfrm>
          <a:prstGeom prst="rect">
            <a:avLst/>
          </a:prstGeom>
        </p:spPr>
      </p:pic>
      <p:sp>
        <p:nvSpPr>
          <p:cNvPr id="6" name="TextBox 5">
            <a:extLst>
              <a:ext uri="{FF2B5EF4-FFF2-40B4-BE49-F238E27FC236}">
                <a16:creationId xmlns:a16="http://schemas.microsoft.com/office/drawing/2014/main" id="{8CE23B2D-F211-486F-BB9A-F3355849085C}"/>
              </a:ext>
            </a:extLst>
          </p:cNvPr>
          <p:cNvSpPr txBox="1"/>
          <p:nvPr/>
        </p:nvSpPr>
        <p:spPr>
          <a:xfrm>
            <a:off x="8830904" y="557003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https://www.oreilly.com/content/an-illustrated-introduction-to-the-t-sne-algorithm/</a:t>
            </a:r>
          </a:p>
        </p:txBody>
      </p:sp>
      <p:sp>
        <p:nvSpPr>
          <p:cNvPr id="3" name="Content Placeholder 2">
            <a:extLst>
              <a:ext uri="{FF2B5EF4-FFF2-40B4-BE49-F238E27FC236}">
                <a16:creationId xmlns:a16="http://schemas.microsoft.com/office/drawing/2014/main" id="{F54B8030-FA74-4253-A8E1-AF808FA1CF3C}"/>
              </a:ext>
            </a:extLst>
          </p:cNvPr>
          <p:cNvSpPr>
            <a:spLocks noGrp="1"/>
          </p:cNvSpPr>
          <p:nvPr>
            <p:ph idx="1"/>
          </p:nvPr>
        </p:nvSpPr>
        <p:spPr>
          <a:xfrm>
            <a:off x="838200" y="1825625"/>
            <a:ext cx="7310187" cy="4351338"/>
          </a:xfrm>
        </p:spPr>
        <p:txBody>
          <a:bodyPr vert="horz" lIns="91440" tIns="45720" rIns="91440" bIns="45720" rtlCol="0" anchor="t">
            <a:normAutofit/>
          </a:bodyPr>
          <a:lstStyle/>
          <a:p>
            <a:r>
              <a:rPr lang="en-US" dirty="0">
                <a:ea typeface="+mn-lt"/>
                <a:cs typeface="+mn-lt"/>
              </a:rPr>
              <a:t>Converts high-dimensional data to clusters in two-dimensions</a:t>
            </a:r>
          </a:p>
          <a:p>
            <a:r>
              <a:rPr lang="en-US" dirty="0">
                <a:cs typeface="Calibri"/>
              </a:rPr>
              <a:t>Dissimilar clusters are (generally) farther apart</a:t>
            </a:r>
          </a:p>
          <a:p>
            <a:r>
              <a:rPr lang="en-US" dirty="0">
                <a:cs typeface="Calibri"/>
              </a:rPr>
              <a:t>Already available in some commercial flow cytometry software</a:t>
            </a:r>
          </a:p>
          <a:p>
            <a:r>
              <a:rPr lang="en-US" dirty="0">
                <a:cs typeface="Calibri"/>
              </a:rPr>
              <a:t>Drawback: For each data set, the clusters end up in different locations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0113846"/>
      </p:ext>
    </p:extLst>
  </p:cSld>
  <p:clrMapOvr>
    <a:masterClrMapping/>
  </p:clrMapOvr>
  <mc:AlternateContent xmlns:mc="http://schemas.openxmlformats.org/markup-compatibility/2006" xmlns:p14="http://schemas.microsoft.com/office/powerpoint/2010/main">
    <mc:Choice Requires="p14">
      <p:transition spd="slow" p14:dur="2000" advTm="46400"/>
    </mc:Choice>
    <mc:Fallback xmlns="">
      <p:transition spd="slow" advTm="46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8555-D5E4-4DB4-8ED6-86E831D9964D}"/>
              </a:ext>
            </a:extLst>
          </p:cNvPr>
          <p:cNvSpPr>
            <a:spLocks noGrp="1"/>
          </p:cNvSpPr>
          <p:nvPr>
            <p:ph type="title"/>
          </p:nvPr>
        </p:nvSpPr>
        <p:spPr/>
        <p:txBody>
          <a:bodyPr/>
          <a:lstStyle/>
          <a:p>
            <a:r>
              <a:rPr lang="en-US" dirty="0">
                <a:cs typeface="Calibri Light"/>
              </a:rPr>
              <a:t>Interpreting t-SNE clusters by marker intensity</a:t>
            </a:r>
          </a:p>
        </p:txBody>
      </p:sp>
      <p:sp>
        <p:nvSpPr>
          <p:cNvPr id="3" name="Content Placeholder 2">
            <a:extLst>
              <a:ext uri="{FF2B5EF4-FFF2-40B4-BE49-F238E27FC236}">
                <a16:creationId xmlns:a16="http://schemas.microsoft.com/office/drawing/2014/main" id="{8D984058-FF63-456E-B44D-E11E5C51D1B3}"/>
              </a:ext>
            </a:extLst>
          </p:cNvPr>
          <p:cNvSpPr>
            <a:spLocks noGrp="1"/>
          </p:cNvSpPr>
          <p:nvPr>
            <p:ph idx="1"/>
          </p:nvPr>
        </p:nvSpPr>
        <p:spPr>
          <a:xfrm>
            <a:off x="838200" y="1825625"/>
            <a:ext cx="10515600" cy="5012696"/>
          </a:xfrm>
        </p:spPr>
        <p:txBody>
          <a:bodyPr vert="horz" lIns="91440" tIns="45720" rIns="91440" bIns="45720" rtlCol="0" anchor="t">
            <a:normAutofit/>
          </a:bodyPr>
          <a:lstStyle/>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pic>
        <p:nvPicPr>
          <p:cNvPr id="4" name="Picture 4" descr="A picture containing flower&#10;&#10;Description automatically generated">
            <a:extLst>
              <a:ext uri="{FF2B5EF4-FFF2-40B4-BE49-F238E27FC236}">
                <a16:creationId xmlns:a16="http://schemas.microsoft.com/office/drawing/2014/main" id="{E1EB0E58-1D26-49A2-96AF-8E28A3D993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23382" y="1643734"/>
            <a:ext cx="7559614" cy="4160000"/>
          </a:xfrm>
          <a:prstGeom prst="rect">
            <a:avLst/>
          </a:prstGeom>
        </p:spPr>
      </p:pic>
      <p:sp>
        <p:nvSpPr>
          <p:cNvPr id="5" name="TextBox 4">
            <a:extLst>
              <a:ext uri="{FF2B5EF4-FFF2-40B4-BE49-F238E27FC236}">
                <a16:creationId xmlns:a16="http://schemas.microsoft.com/office/drawing/2014/main" id="{76E090C6-4210-4411-9A94-7873ECC9B2DC}"/>
              </a:ext>
            </a:extLst>
          </p:cNvPr>
          <p:cNvSpPr txBox="1"/>
          <p:nvPr/>
        </p:nvSpPr>
        <p:spPr>
          <a:xfrm>
            <a:off x="6212115" y="6574971"/>
            <a:ext cx="62266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563C1"/>
                </a:solidFill>
                <a:cs typeface="Calibri"/>
                <a:hlinkClick r:id="rId6"/>
              </a:rPr>
              <a:t>https://marissafahlberg.com/a-basic-overview-of-using-t-sne-to-analyze-flow-cytometry-data/</a:t>
            </a:r>
            <a:r>
              <a:rPr lang="en-US" sz="1200">
                <a:cs typeface="Calibri"/>
              </a:rPr>
              <a:t>​</a:t>
            </a: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68694808"/>
      </p:ext>
    </p:extLst>
  </p:cSld>
  <p:clrMapOvr>
    <a:masterClrMapping/>
  </p:clrMapOvr>
  <mc:AlternateContent xmlns:mc="http://schemas.openxmlformats.org/markup-compatibility/2006" xmlns:p14="http://schemas.microsoft.com/office/powerpoint/2010/main">
    <mc:Choice Requires="p14">
      <p:transition spd="slow" p14:dur="2000" advTm="39788"/>
    </mc:Choice>
    <mc:Fallback xmlns="">
      <p:transition spd="slow" advTm="3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0D358-7E60-4B1F-89C2-D4563DCC131D}"/>
              </a:ext>
            </a:extLst>
          </p:cNvPr>
          <p:cNvSpPr>
            <a:spLocks noGrp="1"/>
          </p:cNvSpPr>
          <p:nvPr>
            <p:ph idx="1"/>
          </p:nvPr>
        </p:nvSpPr>
        <p:spPr>
          <a:xfrm>
            <a:off x="838200" y="1825625"/>
            <a:ext cx="2748694" cy="4351338"/>
          </a:xfrm>
        </p:spPr>
        <p:txBody>
          <a:bodyPr vert="horz" lIns="91440" tIns="45720" rIns="91440" bIns="45720" rtlCol="0" anchor="t">
            <a:normAutofit fontScale="77500" lnSpcReduction="20000"/>
          </a:bodyPr>
          <a:lstStyle/>
          <a:p>
            <a:r>
              <a:rPr lang="en-US">
                <a:cs typeface="Calibri"/>
              </a:rPr>
              <a:t>Example: </a:t>
            </a:r>
            <a:r>
              <a:rPr lang="en-US">
                <a:ea typeface="+mn-lt"/>
                <a:cs typeface="+mn-lt"/>
              </a:rPr>
              <a:t>Bone marrow involved by CLL (86% of cellularity)</a:t>
            </a:r>
          </a:p>
          <a:p>
            <a:r>
              <a:rPr lang="en-US">
                <a:ea typeface="+mn-lt"/>
                <a:cs typeface="+mn-lt"/>
              </a:rPr>
              <a:t>T-SNE calculated using:</a:t>
            </a:r>
            <a:endParaRPr lang="en-US"/>
          </a:p>
          <a:p>
            <a:pPr lvl="1"/>
            <a:r>
              <a:rPr lang="en-US">
                <a:ea typeface="+mn-lt"/>
                <a:cs typeface="+mn-lt"/>
              </a:rPr>
              <a:t>FSC-H, </a:t>
            </a:r>
          </a:p>
          <a:p>
            <a:pPr lvl="1"/>
            <a:r>
              <a:rPr lang="en-US">
                <a:ea typeface="+mn-lt"/>
                <a:cs typeface="+mn-lt"/>
              </a:rPr>
              <a:t>SSC-H</a:t>
            </a:r>
          </a:p>
          <a:p>
            <a:pPr lvl="1"/>
            <a:r>
              <a:rPr lang="en-US">
                <a:ea typeface="+mn-lt"/>
                <a:cs typeface="+mn-lt"/>
              </a:rPr>
              <a:t>sKappa</a:t>
            </a:r>
          </a:p>
          <a:p>
            <a:pPr lvl="1"/>
            <a:r>
              <a:rPr lang="en-US">
                <a:ea typeface="+mn-lt"/>
                <a:cs typeface="+mn-lt"/>
              </a:rPr>
              <a:t>SLambda</a:t>
            </a:r>
          </a:p>
          <a:p>
            <a:pPr lvl="1"/>
            <a:r>
              <a:rPr lang="en-US">
                <a:ea typeface="+mn-lt"/>
                <a:cs typeface="+mn-lt"/>
              </a:rPr>
              <a:t>CD5</a:t>
            </a:r>
            <a:endParaRPr lang="en-US"/>
          </a:p>
          <a:p>
            <a:pPr lvl="1"/>
            <a:r>
              <a:rPr lang="en-US">
                <a:ea typeface="+mn-lt"/>
                <a:cs typeface="+mn-lt"/>
              </a:rPr>
              <a:t>CD23</a:t>
            </a:r>
          </a:p>
          <a:p>
            <a:pPr lvl="1"/>
            <a:r>
              <a:rPr lang="en-US">
                <a:ea typeface="+mn-lt"/>
                <a:cs typeface="+mn-lt"/>
              </a:rPr>
              <a:t>CD10</a:t>
            </a:r>
          </a:p>
          <a:p>
            <a:pPr lvl="1"/>
            <a:r>
              <a:rPr lang="en-US">
                <a:ea typeface="+mn-lt"/>
                <a:cs typeface="+mn-lt"/>
              </a:rPr>
              <a:t>CD20</a:t>
            </a:r>
          </a:p>
          <a:p>
            <a:pPr lvl="1"/>
            <a:r>
              <a:rPr lang="en-US">
                <a:ea typeface="+mn-lt"/>
                <a:cs typeface="+mn-lt"/>
              </a:rPr>
              <a:t>CD19</a:t>
            </a:r>
          </a:p>
          <a:p>
            <a:pPr lvl="1"/>
            <a:r>
              <a:rPr lang="en-US">
                <a:ea typeface="+mn-lt"/>
                <a:cs typeface="+mn-lt"/>
              </a:rPr>
              <a:t>CD45</a:t>
            </a:r>
            <a:endParaRPr lang="en-US">
              <a:cs typeface="Calibri"/>
            </a:endParaRPr>
          </a:p>
        </p:txBody>
      </p:sp>
      <p:pic>
        <p:nvPicPr>
          <p:cNvPr id="7" name="Picture 7" descr="A close up of a mans face&#10;&#10;Description automatically generated">
            <a:extLst>
              <a:ext uri="{FF2B5EF4-FFF2-40B4-BE49-F238E27FC236}">
                <a16:creationId xmlns:a16="http://schemas.microsoft.com/office/drawing/2014/main" id="{56053139-04AF-49BD-A10B-5525B8618D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75494" y="1518248"/>
            <a:ext cx="2743200" cy="2743200"/>
          </a:xfrm>
          <a:prstGeom prst="rect">
            <a:avLst/>
          </a:prstGeom>
        </p:spPr>
      </p:pic>
      <p:pic>
        <p:nvPicPr>
          <p:cNvPr id="8" name="Picture 8" descr="A screenshot of a cell phone&#10;&#10;Description automatically generated">
            <a:extLst>
              <a:ext uri="{FF2B5EF4-FFF2-40B4-BE49-F238E27FC236}">
                <a16:creationId xmlns:a16="http://schemas.microsoft.com/office/drawing/2014/main" id="{62BB2757-CD3F-4CFC-9E71-9B207BEF7B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42494" y="1518249"/>
            <a:ext cx="2743200" cy="2743200"/>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4C4A36E6-8AFA-4A03-8234-ACF01C756C5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88569" y="1518249"/>
            <a:ext cx="2743200" cy="2743200"/>
          </a:xfrm>
          <a:prstGeom prst="rect">
            <a:avLst/>
          </a:prstGeom>
        </p:spPr>
      </p:pic>
      <p:pic>
        <p:nvPicPr>
          <p:cNvPr id="10" name="Picture 10" descr="A close up of a map&#10;&#10;Description automatically generated">
            <a:extLst>
              <a:ext uri="{FF2B5EF4-FFF2-40B4-BE49-F238E27FC236}">
                <a16:creationId xmlns:a16="http://schemas.microsoft.com/office/drawing/2014/main" id="{EF5BD2C9-E287-4507-8E09-688AD2D5930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75494" y="3948022"/>
            <a:ext cx="2743200" cy="2743200"/>
          </a:xfrm>
          <a:prstGeom prst="rect">
            <a:avLst/>
          </a:prstGeom>
        </p:spPr>
      </p:pic>
      <p:pic>
        <p:nvPicPr>
          <p:cNvPr id="11" name="Picture 11" descr="A screenshot of a cell phone&#10;&#10;Description automatically generated">
            <a:extLst>
              <a:ext uri="{FF2B5EF4-FFF2-40B4-BE49-F238E27FC236}">
                <a16:creationId xmlns:a16="http://schemas.microsoft.com/office/drawing/2014/main" id="{455E5B1B-A2F0-4772-B361-953F4D913D4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88570" y="3948022"/>
            <a:ext cx="2743200" cy="2743200"/>
          </a:xfrm>
          <a:prstGeom prst="rect">
            <a:avLst/>
          </a:prstGeom>
        </p:spPr>
      </p:pic>
      <p:pic>
        <p:nvPicPr>
          <p:cNvPr id="12" name="Picture 12" descr="A screenshot of a cell phone&#10;&#10;Description automatically generated">
            <a:extLst>
              <a:ext uri="{FF2B5EF4-FFF2-40B4-BE49-F238E27FC236}">
                <a16:creationId xmlns:a16="http://schemas.microsoft.com/office/drawing/2014/main" id="{6700F931-E744-4065-917D-E66AD697E28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42495" y="3948022"/>
            <a:ext cx="2743200" cy="2743200"/>
          </a:xfrm>
          <a:prstGeom prst="rect">
            <a:avLst/>
          </a:prstGeom>
        </p:spPr>
      </p:pic>
      <p:sp>
        <p:nvSpPr>
          <p:cNvPr id="2" name="Title 1">
            <a:extLst>
              <a:ext uri="{FF2B5EF4-FFF2-40B4-BE49-F238E27FC236}">
                <a16:creationId xmlns:a16="http://schemas.microsoft.com/office/drawing/2014/main" id="{CE9D39FB-4444-4734-9BF0-F6E2A04472FA}"/>
              </a:ext>
            </a:extLst>
          </p:cNvPr>
          <p:cNvSpPr>
            <a:spLocks noGrp="1"/>
          </p:cNvSpPr>
          <p:nvPr>
            <p:ph type="title"/>
          </p:nvPr>
        </p:nvSpPr>
        <p:spPr/>
        <p:txBody>
          <a:bodyPr/>
          <a:lstStyle/>
          <a:p>
            <a:r>
              <a:rPr lang="en-US" dirty="0">
                <a:ea typeface="+mj-lt"/>
                <a:cs typeface="+mj-lt"/>
              </a:rPr>
              <a:t>Interpreting t-SNE clusters by gating</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27749409"/>
      </p:ext>
    </p:extLst>
  </p:cSld>
  <p:clrMapOvr>
    <a:masterClrMapping/>
  </p:clrMapOvr>
  <mc:AlternateContent xmlns:mc="http://schemas.openxmlformats.org/markup-compatibility/2006" xmlns:p14="http://schemas.microsoft.com/office/powerpoint/2010/main">
    <mc:Choice Requires="p14">
      <p:transition spd="slow" p14:dur="2000" advTm="59047"/>
    </mc:Choice>
    <mc:Fallback xmlns="">
      <p:transition spd="slow" advTm="5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E5C7-18D2-4F90-80F1-0A7C680C4344}"/>
              </a:ext>
            </a:extLst>
          </p:cNvPr>
          <p:cNvSpPr>
            <a:spLocks noGrp="1"/>
          </p:cNvSpPr>
          <p:nvPr>
            <p:ph type="title"/>
          </p:nvPr>
        </p:nvSpPr>
        <p:spPr>
          <a:xfrm>
            <a:off x="838200" y="1"/>
            <a:ext cx="10515600" cy="1238334"/>
          </a:xfrm>
        </p:spPr>
        <p:txBody>
          <a:bodyPr/>
          <a:lstStyle/>
          <a:p>
            <a:r>
              <a:rPr lang="en-US" dirty="0">
                <a:cs typeface="Calibri Light"/>
              </a:rPr>
              <a:t>Using t-SNE to optimize an AML MRD panel</a:t>
            </a:r>
            <a:endParaRPr lang="en-US" dirty="0"/>
          </a:p>
        </p:txBody>
      </p:sp>
      <p:pic>
        <p:nvPicPr>
          <p:cNvPr id="4" name="Picture 4" descr="A close up of a map&#10;&#10;Description automatically generated">
            <a:extLst>
              <a:ext uri="{FF2B5EF4-FFF2-40B4-BE49-F238E27FC236}">
                <a16:creationId xmlns:a16="http://schemas.microsoft.com/office/drawing/2014/main" id="{B7D06AB2-397D-4700-8E13-E99D12EE372F}"/>
              </a:ext>
            </a:extLst>
          </p:cNvPr>
          <p:cNvPicPr>
            <a:picLocks noGrp="1" noChangeAspect="1"/>
          </p:cNvPicPr>
          <p:nvPr>
            <p:ph sz="half" idx="1"/>
          </p:nvPr>
        </p:nvPicPr>
        <p:blipFill rotWithShape="1">
          <a:blip r:embed="rId5" cstate="email">
            <a:extLst>
              <a:ext uri="{28A0092B-C50C-407E-A947-70E740481C1C}">
                <a14:useLocalDpi xmlns:a14="http://schemas.microsoft.com/office/drawing/2010/main"/>
              </a:ext>
            </a:extLst>
          </a:blip>
          <a:srcRect/>
          <a:stretch/>
        </p:blipFill>
        <p:spPr>
          <a:xfrm>
            <a:off x="1794295" y="1204173"/>
            <a:ext cx="2896476" cy="5295333"/>
          </a:xfrm>
        </p:spPr>
      </p:pic>
      <p:sp>
        <p:nvSpPr>
          <p:cNvPr id="6" name="Content Placeholder 5">
            <a:extLst>
              <a:ext uri="{FF2B5EF4-FFF2-40B4-BE49-F238E27FC236}">
                <a16:creationId xmlns:a16="http://schemas.microsoft.com/office/drawing/2014/main" id="{B7A9F96E-5E44-4DEF-9A4D-248D31D47ED1}"/>
              </a:ext>
            </a:extLst>
          </p:cNvPr>
          <p:cNvSpPr>
            <a:spLocks noGrp="1"/>
          </p:cNvSpPr>
          <p:nvPr>
            <p:ph sz="half" idx="2"/>
          </p:nvPr>
        </p:nvSpPr>
        <p:spPr>
          <a:xfrm>
            <a:off x="5715347" y="1939650"/>
            <a:ext cx="5181600" cy="3373678"/>
          </a:xfrm>
        </p:spPr>
        <p:txBody>
          <a:bodyPr vert="horz" lIns="91440" tIns="45720" rIns="91440" bIns="45720" rtlCol="0" anchor="t">
            <a:normAutofit lnSpcReduction="10000"/>
          </a:bodyPr>
          <a:lstStyle/>
          <a:p>
            <a:r>
              <a:rPr lang="en-US" dirty="0">
                <a:cs typeface="Calibri"/>
              </a:rPr>
              <a:t>Dissimilar cell populations are farther apart</a:t>
            </a:r>
          </a:p>
          <a:p>
            <a:r>
              <a:rPr lang="en-US" dirty="0">
                <a:cs typeface="Calibri"/>
              </a:rPr>
              <a:t>Better choices of antibodies can make the separations cleaner</a:t>
            </a:r>
          </a:p>
          <a:p>
            <a:r>
              <a:rPr lang="en-US" dirty="0">
                <a:cs typeface="Calibri"/>
              </a:rPr>
              <a:t>Changing antibody panels and looking at MRD population separation by t-SNE made a better panel</a:t>
            </a:r>
            <a:endParaRPr lang="en-US" dirty="0"/>
          </a:p>
        </p:txBody>
      </p:sp>
      <p:sp>
        <p:nvSpPr>
          <p:cNvPr id="3" name="TextBox 2">
            <a:extLst>
              <a:ext uri="{FF2B5EF4-FFF2-40B4-BE49-F238E27FC236}">
                <a16:creationId xmlns:a16="http://schemas.microsoft.com/office/drawing/2014/main" id="{DEBD1CE5-1977-495D-AF94-0E80C1354840}"/>
              </a:ext>
            </a:extLst>
          </p:cNvPr>
          <p:cNvSpPr txBox="1"/>
          <p:nvPr/>
        </p:nvSpPr>
        <p:spPr>
          <a:xfrm>
            <a:off x="6514381" y="6399363"/>
            <a:ext cx="64309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Coustan-Smith E et al.  Universal monitoring of minimal residual disease in acute myeloid leukemia.  JCI Insight. 2018;3(9):e98561.</a:t>
            </a:r>
          </a:p>
        </p:txBody>
      </p:sp>
      <p:sp>
        <p:nvSpPr>
          <p:cNvPr id="7" name="Rectangle 6">
            <a:extLst>
              <a:ext uri="{FF2B5EF4-FFF2-40B4-BE49-F238E27FC236}">
                <a16:creationId xmlns:a16="http://schemas.microsoft.com/office/drawing/2014/main" id="{8FE01DED-2CAB-4547-9F42-2F9D5CF7EB2C}"/>
              </a:ext>
            </a:extLst>
          </p:cNvPr>
          <p:cNvSpPr/>
          <p:nvPr/>
        </p:nvSpPr>
        <p:spPr>
          <a:xfrm>
            <a:off x="1706540" y="1144315"/>
            <a:ext cx="265981" cy="265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54320670"/>
      </p:ext>
    </p:extLst>
  </p:cSld>
  <p:clrMapOvr>
    <a:masterClrMapping/>
  </p:clrMapOvr>
  <mc:AlternateContent xmlns:mc="http://schemas.openxmlformats.org/markup-compatibility/2006" xmlns:p14="http://schemas.microsoft.com/office/powerpoint/2010/main">
    <mc:Choice Requires="p14">
      <p:transition spd="slow" p14:dur="2000" advTm="41177"/>
    </mc:Choice>
    <mc:Fallback xmlns="">
      <p:transition spd="slow" advTm="41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BB98-E24F-4D19-993D-6BB6A058D96C}"/>
              </a:ext>
            </a:extLst>
          </p:cNvPr>
          <p:cNvSpPr>
            <a:spLocks noGrp="1"/>
          </p:cNvSpPr>
          <p:nvPr>
            <p:ph type="title"/>
          </p:nvPr>
        </p:nvSpPr>
        <p:spPr/>
        <p:txBody>
          <a:bodyPr/>
          <a:lstStyle/>
          <a:p>
            <a:r>
              <a:rPr lang="en-US">
                <a:cs typeface="Calibri Light"/>
              </a:rPr>
              <a:t>UMAP</a:t>
            </a:r>
            <a:endParaRPr lang="en-US"/>
          </a:p>
        </p:txBody>
      </p:sp>
      <p:sp>
        <p:nvSpPr>
          <p:cNvPr id="3" name="Content Placeholder 2">
            <a:extLst>
              <a:ext uri="{FF2B5EF4-FFF2-40B4-BE49-F238E27FC236}">
                <a16:creationId xmlns:a16="http://schemas.microsoft.com/office/drawing/2014/main" id="{814541BF-980D-4E95-B2EE-83C3FF71DA79}"/>
              </a:ext>
            </a:extLst>
          </p:cNvPr>
          <p:cNvSpPr>
            <a:spLocks noGrp="1"/>
          </p:cNvSpPr>
          <p:nvPr>
            <p:ph idx="1"/>
          </p:nvPr>
        </p:nvSpPr>
        <p:spPr>
          <a:xfrm>
            <a:off x="838200" y="1825625"/>
            <a:ext cx="6140776" cy="4351338"/>
          </a:xfrm>
        </p:spPr>
        <p:txBody>
          <a:bodyPr vert="horz" lIns="91440" tIns="45720" rIns="91440" bIns="45720" rtlCol="0" anchor="t">
            <a:normAutofit/>
          </a:bodyPr>
          <a:lstStyle/>
          <a:p>
            <a:r>
              <a:rPr lang="en-US" dirty="0">
                <a:cs typeface="Calibri"/>
              </a:rPr>
              <a:t>Reduces high-dimensional data to two-dimensional representations</a:t>
            </a:r>
          </a:p>
          <a:p>
            <a:r>
              <a:rPr lang="en-US" dirty="0">
                <a:cs typeface="Calibri"/>
              </a:rPr>
              <a:t>Better preserves relationships between cells and clusters</a:t>
            </a:r>
          </a:p>
          <a:p>
            <a:r>
              <a:rPr lang="en-US" dirty="0">
                <a:cs typeface="Calibri"/>
              </a:rPr>
              <a:t>"</a:t>
            </a:r>
            <a:r>
              <a:rPr lang="en-US" dirty="0" err="1">
                <a:cs typeface="Calibri"/>
              </a:rPr>
              <a:t>Embeddings</a:t>
            </a:r>
            <a:r>
              <a:rPr lang="en-US" dirty="0">
                <a:cs typeface="Calibri"/>
              </a:rPr>
              <a:t>" can be saved and used again with data from new samples </a:t>
            </a:r>
            <a:br>
              <a:rPr lang="en-US" dirty="0">
                <a:cs typeface="Calibri"/>
              </a:rPr>
            </a:br>
            <a:r>
              <a:rPr lang="en-US" dirty="0">
                <a:cs typeface="Calibri"/>
              </a:rPr>
              <a:t>--&gt; cell populations will show up in the expected locations</a:t>
            </a:r>
          </a:p>
        </p:txBody>
      </p:sp>
      <p:pic>
        <p:nvPicPr>
          <p:cNvPr id="4" name="Picture 8" descr="A screenshot of a cell phone&#10;&#10;Description automatically generated">
            <a:extLst>
              <a:ext uri="{FF2B5EF4-FFF2-40B4-BE49-F238E27FC236}">
                <a16:creationId xmlns:a16="http://schemas.microsoft.com/office/drawing/2014/main" id="{45B9C04D-2D61-48AA-9E50-3A975691C303}"/>
              </a:ext>
            </a:extLst>
          </p:cNvPr>
          <p:cNvPicPr>
            <a:picLocks noChangeAspect="1"/>
          </p:cNvPicPr>
          <p:nvPr/>
        </p:nvPicPr>
        <p:blipFill>
          <a:blip r:embed="rId6"/>
          <a:stretch>
            <a:fillRect/>
          </a:stretch>
        </p:blipFill>
        <p:spPr>
          <a:xfrm>
            <a:off x="7481257" y="1998350"/>
            <a:ext cx="4505325" cy="4505325"/>
          </a:xfrm>
          <a:prstGeom prst="rect">
            <a:avLst/>
          </a:prstGeom>
        </p:spPr>
      </p:pic>
      <p:sp>
        <p:nvSpPr>
          <p:cNvPr id="6" name="TextBox 5">
            <a:extLst>
              <a:ext uri="{FF2B5EF4-FFF2-40B4-BE49-F238E27FC236}">
                <a16:creationId xmlns:a16="http://schemas.microsoft.com/office/drawing/2014/main" id="{3F579FDF-919F-4889-A83E-BCBF87C1D4BB}"/>
              </a:ext>
            </a:extLst>
          </p:cNvPr>
          <p:cNvSpPr txBox="1"/>
          <p:nvPr/>
        </p:nvSpPr>
        <p:spPr>
          <a:xfrm>
            <a:off x="8071757" y="2125680"/>
            <a:ext cx="3318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Bone marrow involved by CLL </a:t>
            </a:r>
            <a:r>
              <a:rPr lang="en-US" sz="2000"/>
              <a:t>(86% of cellularity)</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441028768"/>
      </p:ext>
    </p:extLst>
  </p:cSld>
  <p:clrMapOvr>
    <a:masterClrMapping/>
  </p:clrMapOvr>
  <mc:AlternateContent xmlns:mc="http://schemas.openxmlformats.org/markup-compatibility/2006" xmlns:p14="http://schemas.microsoft.com/office/powerpoint/2010/main">
    <mc:Choice Requires="p14">
      <p:transition spd="slow" p14:dur="2000" advTm="42375"/>
    </mc:Choice>
    <mc:Fallback xmlns="">
      <p:transition spd="slow" advTm="42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568D-A556-449B-B62C-DB7A4457020F}"/>
              </a:ext>
            </a:extLst>
          </p:cNvPr>
          <p:cNvSpPr>
            <a:spLocks noGrp="1"/>
          </p:cNvSpPr>
          <p:nvPr>
            <p:ph type="title"/>
          </p:nvPr>
        </p:nvSpPr>
        <p:spPr/>
        <p:txBody>
          <a:bodyPr/>
          <a:lstStyle/>
          <a:p>
            <a:r>
              <a:rPr lang="en-US">
                <a:cs typeface="Calibri Light"/>
              </a:rPr>
              <a:t>Example gating using UMAP</a:t>
            </a:r>
            <a:endParaRPr lang="en-US"/>
          </a:p>
        </p:txBody>
      </p:sp>
      <p:sp>
        <p:nvSpPr>
          <p:cNvPr id="8" name="TextBox 7">
            <a:extLst>
              <a:ext uri="{FF2B5EF4-FFF2-40B4-BE49-F238E27FC236}">
                <a16:creationId xmlns:a16="http://schemas.microsoft.com/office/drawing/2014/main" id="{9C022F28-C0EA-4AF8-8A9C-BF31B94E1A76}"/>
              </a:ext>
            </a:extLst>
          </p:cNvPr>
          <p:cNvSpPr txBox="1"/>
          <p:nvPr/>
        </p:nvSpPr>
        <p:spPr>
          <a:xfrm>
            <a:off x="43543" y="6493329"/>
            <a:ext cx="34779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*Same as for prior t-SNE.</a:t>
            </a:r>
          </a:p>
        </p:txBody>
      </p:sp>
      <p:grpSp>
        <p:nvGrpSpPr>
          <p:cNvPr id="12" name="Group 11">
            <a:extLst>
              <a:ext uri="{FF2B5EF4-FFF2-40B4-BE49-F238E27FC236}">
                <a16:creationId xmlns:a16="http://schemas.microsoft.com/office/drawing/2014/main" id="{98A76F63-43B4-4669-8148-C2B6151976D3}"/>
              </a:ext>
            </a:extLst>
          </p:cNvPr>
          <p:cNvGrpSpPr/>
          <p:nvPr/>
        </p:nvGrpSpPr>
        <p:grpSpPr>
          <a:xfrm>
            <a:off x="3861759" y="3976777"/>
            <a:ext cx="8235351" cy="2743200"/>
            <a:chOff x="3861759" y="3976777"/>
            <a:chExt cx="8235351" cy="2743200"/>
          </a:xfrm>
        </p:grpSpPr>
        <p:pic>
          <p:nvPicPr>
            <p:cNvPr id="3" name="Picture 3" descr="A screenshot of a cell phone&#10;&#10;Description automatically generated">
              <a:extLst>
                <a:ext uri="{FF2B5EF4-FFF2-40B4-BE49-F238E27FC236}">
                  <a16:creationId xmlns:a16="http://schemas.microsoft.com/office/drawing/2014/main" id="{95B0CFF0-FDA2-4B66-9623-9378716E55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1759" y="3976777"/>
              <a:ext cx="2743200" cy="2743200"/>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41EC730F-59DC-426E-BC66-95AAAF8F07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7834" y="3976777"/>
              <a:ext cx="2743200" cy="2743200"/>
            </a:xfrm>
            <a:prstGeom prst="rect">
              <a:avLst/>
            </a:prstGeom>
          </p:spPr>
        </p:pic>
        <p:pic>
          <p:nvPicPr>
            <p:cNvPr id="5" name="Picture 5" descr="A screenshot of a cell phone&#10;&#10;Description automatically generated">
              <a:extLst>
                <a:ext uri="{FF2B5EF4-FFF2-40B4-BE49-F238E27FC236}">
                  <a16:creationId xmlns:a16="http://schemas.microsoft.com/office/drawing/2014/main" id="{EB25E16F-5E15-4962-9816-CDC5005D25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53910" y="3976777"/>
              <a:ext cx="2743200" cy="2743200"/>
            </a:xfrm>
            <a:prstGeom prst="rect">
              <a:avLst/>
            </a:prstGeom>
          </p:spPr>
        </p:pic>
      </p:grpSp>
      <p:grpSp>
        <p:nvGrpSpPr>
          <p:cNvPr id="11" name="Group 10">
            <a:extLst>
              <a:ext uri="{FF2B5EF4-FFF2-40B4-BE49-F238E27FC236}">
                <a16:creationId xmlns:a16="http://schemas.microsoft.com/office/drawing/2014/main" id="{61281406-6089-49BD-BE44-1994F2350962}"/>
              </a:ext>
            </a:extLst>
          </p:cNvPr>
          <p:cNvGrpSpPr/>
          <p:nvPr/>
        </p:nvGrpSpPr>
        <p:grpSpPr>
          <a:xfrm>
            <a:off x="3861758" y="1590136"/>
            <a:ext cx="8235351" cy="2743200"/>
            <a:chOff x="3861758" y="1769853"/>
            <a:chExt cx="8235351" cy="2743200"/>
          </a:xfrm>
        </p:grpSpPr>
        <p:pic>
          <p:nvPicPr>
            <p:cNvPr id="6" name="Picture 8" descr="A screenshot of a cell phone&#10;&#10;Description automatically generated">
              <a:extLst>
                <a:ext uri="{FF2B5EF4-FFF2-40B4-BE49-F238E27FC236}">
                  <a16:creationId xmlns:a16="http://schemas.microsoft.com/office/drawing/2014/main" id="{A4C15583-8A9C-4862-93F1-9C39CC8B649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1758" y="1769853"/>
              <a:ext cx="2743200" cy="2743200"/>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91B62D19-38A9-4716-8162-23EF946214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53909" y="1769853"/>
              <a:ext cx="2743200" cy="2743200"/>
            </a:xfrm>
            <a:prstGeom prst="rect">
              <a:avLst/>
            </a:prstGeom>
          </p:spPr>
        </p:pic>
        <p:pic>
          <p:nvPicPr>
            <p:cNvPr id="10" name="Picture 10" descr="A screenshot of a cell phone&#10;&#10;Description automatically generated">
              <a:extLst>
                <a:ext uri="{FF2B5EF4-FFF2-40B4-BE49-F238E27FC236}">
                  <a16:creationId xmlns:a16="http://schemas.microsoft.com/office/drawing/2014/main" id="{D58C1B64-CD5E-4056-858A-9F50DCD5427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07834" y="1769853"/>
              <a:ext cx="2743200" cy="2743200"/>
            </a:xfrm>
            <a:prstGeom prst="rect">
              <a:avLst/>
            </a:prstGeom>
          </p:spPr>
        </p:pic>
      </p:grpSp>
      <p:sp>
        <p:nvSpPr>
          <p:cNvPr id="7" name="Content Placeholder 2">
            <a:extLst>
              <a:ext uri="{FF2B5EF4-FFF2-40B4-BE49-F238E27FC236}">
                <a16:creationId xmlns:a16="http://schemas.microsoft.com/office/drawing/2014/main" id="{65D99AE4-B4CB-4A3E-8A07-1F5AF54DF6F0}"/>
              </a:ext>
            </a:extLst>
          </p:cNvPr>
          <p:cNvSpPr txBox="1">
            <a:spLocks/>
          </p:cNvSpPr>
          <p:nvPr/>
        </p:nvSpPr>
        <p:spPr>
          <a:xfrm>
            <a:off x="737559" y="1717795"/>
            <a:ext cx="2949463"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UMAP calculated using*:</a:t>
            </a:r>
            <a:endParaRPr lang="en-US"/>
          </a:p>
          <a:p>
            <a:pPr lvl="1"/>
            <a:r>
              <a:rPr lang="en-US">
                <a:ea typeface="+mn-lt"/>
                <a:cs typeface="+mn-lt"/>
              </a:rPr>
              <a:t>FSC-H</a:t>
            </a:r>
          </a:p>
          <a:p>
            <a:pPr lvl="1"/>
            <a:r>
              <a:rPr lang="en-US">
                <a:ea typeface="+mn-lt"/>
                <a:cs typeface="+mn-lt"/>
              </a:rPr>
              <a:t>SSC-H</a:t>
            </a:r>
          </a:p>
          <a:p>
            <a:pPr lvl="1"/>
            <a:r>
              <a:rPr lang="en-US">
                <a:ea typeface="+mn-lt"/>
                <a:cs typeface="+mn-lt"/>
              </a:rPr>
              <a:t>sKappa</a:t>
            </a:r>
          </a:p>
          <a:p>
            <a:pPr lvl="1"/>
            <a:r>
              <a:rPr lang="en-US">
                <a:ea typeface="+mn-lt"/>
                <a:cs typeface="+mn-lt"/>
              </a:rPr>
              <a:t>sLambda </a:t>
            </a:r>
          </a:p>
          <a:p>
            <a:pPr lvl="1"/>
            <a:r>
              <a:rPr lang="en-US">
                <a:ea typeface="+mn-lt"/>
                <a:cs typeface="+mn-lt"/>
              </a:rPr>
              <a:t>CD5</a:t>
            </a:r>
            <a:endParaRPr lang="en-US"/>
          </a:p>
          <a:p>
            <a:pPr lvl="1"/>
            <a:r>
              <a:rPr lang="en-US">
                <a:ea typeface="+mn-lt"/>
                <a:cs typeface="+mn-lt"/>
              </a:rPr>
              <a:t>CD23</a:t>
            </a:r>
          </a:p>
          <a:p>
            <a:pPr lvl="1"/>
            <a:r>
              <a:rPr lang="en-US">
                <a:ea typeface="+mn-lt"/>
                <a:cs typeface="+mn-lt"/>
              </a:rPr>
              <a:t>CD10</a:t>
            </a:r>
          </a:p>
          <a:p>
            <a:pPr lvl="1"/>
            <a:r>
              <a:rPr lang="en-US">
                <a:ea typeface="+mn-lt"/>
                <a:cs typeface="+mn-lt"/>
              </a:rPr>
              <a:t>CD20</a:t>
            </a:r>
          </a:p>
          <a:p>
            <a:pPr lvl="1"/>
            <a:r>
              <a:rPr lang="en-US">
                <a:ea typeface="+mn-lt"/>
                <a:cs typeface="+mn-lt"/>
              </a:rPr>
              <a:t>CD19</a:t>
            </a:r>
          </a:p>
          <a:p>
            <a:pPr lvl="1"/>
            <a:r>
              <a:rPr lang="en-US">
                <a:ea typeface="+mn-lt"/>
                <a:cs typeface="+mn-lt"/>
              </a:rPr>
              <a:t>CD45</a:t>
            </a:r>
            <a:endParaRPr lang="en-US">
              <a:cs typeface="Calibri"/>
            </a:endParaRPr>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94808244"/>
      </p:ext>
    </p:extLst>
  </p:cSld>
  <p:clrMapOvr>
    <a:masterClrMapping/>
  </p:clrMapOvr>
  <mc:AlternateContent xmlns:mc="http://schemas.openxmlformats.org/markup-compatibility/2006" xmlns:p14="http://schemas.microsoft.com/office/powerpoint/2010/main">
    <mc:Choice Requires="p14">
      <p:transition spd="slow" p14:dur="2000" advTm="19752"/>
    </mc:Choice>
    <mc:Fallback xmlns="">
      <p:transition spd="slow" advTm="1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Clinical Flow Cytometry</a:t>
            </a:r>
          </a:p>
        </p:txBody>
      </p:sp>
      <p:sp>
        <p:nvSpPr>
          <p:cNvPr id="35843" name="Rectangle 3"/>
          <p:cNvSpPr>
            <a:spLocks noGrp="1" noChangeArrowheads="1"/>
          </p:cNvSpPr>
          <p:nvPr>
            <p:ph idx="1"/>
          </p:nvPr>
        </p:nvSpPr>
        <p:spPr/>
        <p:txBody>
          <a:bodyPr>
            <a:normAutofit/>
          </a:bodyPr>
          <a:lstStyle/>
          <a:p>
            <a:r>
              <a:rPr lang="en-US" altLang="en-US" dirty="0">
                <a:effectLst>
                  <a:outerShdw blurRad="38100" dist="38100" dir="2700000" algn="tl">
                    <a:srgbClr val="C0C0C0"/>
                  </a:outerShdw>
                </a:effectLst>
              </a:rPr>
              <a:t>Commonly performed flow cytometry tests:</a:t>
            </a:r>
          </a:p>
          <a:p>
            <a:pPr lvl="1"/>
            <a:r>
              <a:rPr lang="en-US" altLang="en-US" dirty="0">
                <a:effectLst>
                  <a:outerShdw blurRad="38100" dist="38100" dir="2700000" algn="tl">
                    <a:srgbClr val="C0C0C0"/>
                  </a:outerShdw>
                </a:effectLst>
              </a:rPr>
              <a:t>Lymphocyte subset enumeration </a:t>
            </a:r>
          </a:p>
          <a:p>
            <a:pPr lvl="2"/>
            <a:r>
              <a:rPr lang="en-US" altLang="en-US" dirty="0">
                <a:effectLst>
                  <a:outerShdw blurRad="38100" dist="38100" dir="2700000" algn="tl">
                    <a:srgbClr val="C0C0C0"/>
                  </a:outerShdw>
                </a:effectLst>
              </a:rPr>
              <a:t>CD4 subsets (HIV), immunodeficiency</a:t>
            </a:r>
          </a:p>
          <a:p>
            <a:pPr lvl="1"/>
            <a:r>
              <a:rPr lang="en-US" altLang="en-US" dirty="0">
                <a:effectLst>
                  <a:outerShdw blurRad="38100" dist="38100" dir="2700000" algn="tl">
                    <a:srgbClr val="C0C0C0"/>
                  </a:outerShdw>
                </a:effectLst>
              </a:rPr>
              <a:t>CD3 expression (solid organ transplant)</a:t>
            </a:r>
          </a:p>
          <a:p>
            <a:pPr lvl="1"/>
            <a:r>
              <a:rPr lang="en-US" altLang="en-US" dirty="0">
                <a:effectLst>
                  <a:outerShdw blurRad="38100" dist="38100" dir="2700000" algn="tl">
                    <a:srgbClr val="C0C0C0"/>
                  </a:outerShdw>
                </a:effectLst>
              </a:rPr>
              <a:t>CD34 stem cell (blast) enumeration</a:t>
            </a:r>
          </a:p>
          <a:p>
            <a:pPr lvl="1"/>
            <a:r>
              <a:rPr lang="en-US" altLang="en-US" dirty="0">
                <a:effectLst>
                  <a:outerShdw blurRad="38100" dist="38100" dir="2700000" algn="tl">
                    <a:srgbClr val="C0C0C0"/>
                  </a:outerShdw>
                </a:effectLst>
              </a:rPr>
              <a:t>Reticulocyte enumeration</a:t>
            </a:r>
          </a:p>
          <a:p>
            <a:pPr lvl="1"/>
            <a:r>
              <a:rPr lang="en-US" altLang="en-US" dirty="0">
                <a:effectLst>
                  <a:outerShdw blurRad="38100" dist="38100" dir="2700000" algn="tl">
                    <a:srgbClr val="C0C0C0"/>
                  </a:outerShdw>
                </a:effectLst>
              </a:rPr>
              <a:t>Paroxysmal nocturnal hemoglobinuria (PNH) testing</a:t>
            </a:r>
          </a:p>
          <a:p>
            <a:pPr lvl="1"/>
            <a:r>
              <a:rPr lang="en-US" altLang="en-US" dirty="0">
                <a:effectLst>
                  <a:outerShdw blurRad="38100" dist="38100" dir="2700000" algn="tl">
                    <a:srgbClr val="C0C0C0"/>
                  </a:outerShdw>
                </a:effectLst>
              </a:rPr>
              <a:t>DNA cell cycle / ploidy analysis</a:t>
            </a:r>
          </a:p>
          <a:p>
            <a:pPr lvl="1"/>
            <a:r>
              <a:rPr lang="en-US" altLang="en-US" dirty="0">
                <a:effectLst>
                  <a:outerShdw blurRad="38100" dist="38100" dir="2700000" algn="tl">
                    <a:srgbClr val="C0C0C0"/>
                  </a:outerShdw>
                </a:effectLst>
              </a:rPr>
              <a:t>Leukemia/lymphoma immunophenotyping</a:t>
            </a:r>
          </a:p>
        </p:txBody>
      </p:sp>
    </p:spTree>
    <p:extLst>
      <p:ext uri="{BB962C8B-B14F-4D97-AF65-F5344CB8AC3E}">
        <p14:creationId xmlns:p14="http://schemas.microsoft.com/office/powerpoint/2010/main" val="365507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5843">
                                            <p:txEl>
                                              <p:pRg st="8" end="8"/>
                                            </p:txEl>
                                          </p:spTgt>
                                        </p:tgtEl>
                                        <p:attrNameLst>
                                          <p:attrName>style.color</p:attrName>
                                        </p:attrNameLst>
                                      </p:cBhvr>
                                      <p:to>
                                        <p:clrVal>
                                          <a:schemeClr val="accent2"/>
                                        </p:clrVal>
                                      </p:to>
                                    </p:set>
                                    <p:set>
                                      <p:cBhvr>
                                        <p:cTn id="7" dur="500" fill="hold"/>
                                        <p:tgtEl>
                                          <p:spTgt spid="35843">
                                            <p:txEl>
                                              <p:pRg st="8" end="8"/>
                                            </p:txEl>
                                          </p:spTgt>
                                        </p:tgtEl>
                                        <p:attrNameLst>
                                          <p:attrName>fillcolor</p:attrName>
                                        </p:attrNameLst>
                                      </p:cBhvr>
                                      <p:to>
                                        <p:clrVal>
                                          <a:schemeClr val="accent2"/>
                                        </p:clrVal>
                                      </p:to>
                                    </p:set>
                                    <p:set>
                                      <p:cBhvr>
                                        <p:cTn id="8" dur="500" fill="hold"/>
                                        <p:tgtEl>
                                          <p:spTgt spid="3584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6448C3C-BA8E-4C42-8856-CD7119AF0648}"/>
              </a:ext>
            </a:extLst>
          </p:cNvPr>
          <p:cNvGrpSpPr/>
          <p:nvPr/>
        </p:nvGrpSpPr>
        <p:grpSpPr>
          <a:xfrm>
            <a:off x="1986155" y="1239301"/>
            <a:ext cx="8224310" cy="2743201"/>
            <a:chOff x="2496423" y="1511444"/>
            <a:chExt cx="8224310" cy="2743201"/>
          </a:xfrm>
        </p:grpSpPr>
        <p:pic>
          <p:nvPicPr>
            <p:cNvPr id="9" name="Picture 7" descr="A close up of a mans face&#10;&#10;Description automatically generated">
              <a:extLst>
                <a:ext uri="{FF2B5EF4-FFF2-40B4-BE49-F238E27FC236}">
                  <a16:creationId xmlns:a16="http://schemas.microsoft.com/office/drawing/2014/main" id="{B40FE11F-581D-44D3-969F-C343688354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6423" y="1511444"/>
              <a:ext cx="2743200" cy="2743200"/>
            </a:xfrm>
            <a:prstGeom prst="rect">
              <a:avLst/>
            </a:prstGeom>
          </p:spPr>
        </p:pic>
        <p:pic>
          <p:nvPicPr>
            <p:cNvPr id="11" name="Picture 8" descr="A screenshot of a cell phone&#10;&#10;Description automatically generated">
              <a:extLst>
                <a:ext uri="{FF2B5EF4-FFF2-40B4-BE49-F238E27FC236}">
                  <a16:creationId xmlns:a16="http://schemas.microsoft.com/office/drawing/2014/main" id="{8561E911-4CB2-4497-AFD7-23F8E66E32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38262" y="1511445"/>
              <a:ext cx="2743200" cy="2743200"/>
            </a:xfrm>
            <a:prstGeom prst="rect">
              <a:avLst/>
            </a:prstGeom>
          </p:spPr>
        </p:pic>
        <p:pic>
          <p:nvPicPr>
            <p:cNvPr id="13" name="Picture 9" descr="A screenshot of a cell phone&#10;&#10;Description automatically generated">
              <a:extLst>
                <a:ext uri="{FF2B5EF4-FFF2-40B4-BE49-F238E27FC236}">
                  <a16:creationId xmlns:a16="http://schemas.microsoft.com/office/drawing/2014/main" id="{556B56D5-1BD8-4ACB-9543-B1030B5EEF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77533" y="1511445"/>
              <a:ext cx="2743200" cy="2743200"/>
            </a:xfrm>
            <a:prstGeom prst="rect">
              <a:avLst/>
            </a:prstGeom>
          </p:spPr>
        </p:pic>
      </p:grpSp>
      <p:sp>
        <p:nvSpPr>
          <p:cNvPr id="6" name="Title 5">
            <a:extLst>
              <a:ext uri="{FF2B5EF4-FFF2-40B4-BE49-F238E27FC236}">
                <a16:creationId xmlns:a16="http://schemas.microsoft.com/office/drawing/2014/main" id="{69E05143-BBB7-4B30-97AC-2DC6B7A7EC73}"/>
              </a:ext>
            </a:extLst>
          </p:cNvPr>
          <p:cNvSpPr>
            <a:spLocks noGrp="1"/>
          </p:cNvSpPr>
          <p:nvPr>
            <p:ph type="title"/>
          </p:nvPr>
        </p:nvSpPr>
        <p:spPr>
          <a:xfrm>
            <a:off x="1953985" y="-22678"/>
            <a:ext cx="9399815" cy="1264331"/>
          </a:xfrm>
        </p:spPr>
        <p:txBody>
          <a:bodyPr/>
          <a:lstStyle/>
          <a:p>
            <a:r>
              <a:rPr lang="en-US">
                <a:cs typeface="Calibri Light"/>
              </a:rPr>
              <a:t>Comparing t-SNE and UMAP...</a:t>
            </a:r>
            <a:endParaRPr lang="en-US"/>
          </a:p>
        </p:txBody>
      </p:sp>
      <p:grpSp>
        <p:nvGrpSpPr>
          <p:cNvPr id="19" name="Group 18">
            <a:extLst>
              <a:ext uri="{FF2B5EF4-FFF2-40B4-BE49-F238E27FC236}">
                <a16:creationId xmlns:a16="http://schemas.microsoft.com/office/drawing/2014/main" id="{8C4860EF-6BD1-4DFC-B3E5-380F5A9B4771}"/>
              </a:ext>
            </a:extLst>
          </p:cNvPr>
          <p:cNvGrpSpPr/>
          <p:nvPr/>
        </p:nvGrpSpPr>
        <p:grpSpPr>
          <a:xfrm>
            <a:off x="1977169" y="3978190"/>
            <a:ext cx="8235351" cy="2743200"/>
            <a:chOff x="3861758" y="1769853"/>
            <a:chExt cx="8235351" cy="2743200"/>
          </a:xfrm>
        </p:grpSpPr>
        <p:pic>
          <p:nvPicPr>
            <p:cNvPr id="16" name="Picture 8" descr="A screenshot of a cell phone&#10;&#10;Description automatically generated">
              <a:extLst>
                <a:ext uri="{FF2B5EF4-FFF2-40B4-BE49-F238E27FC236}">
                  <a16:creationId xmlns:a16="http://schemas.microsoft.com/office/drawing/2014/main" id="{EE311295-7744-4AB1-A1F8-634A0A3035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1758" y="1769853"/>
              <a:ext cx="2743200" cy="2743200"/>
            </a:xfrm>
            <a:prstGeom prst="rect">
              <a:avLst/>
            </a:prstGeom>
          </p:spPr>
        </p:pic>
        <p:pic>
          <p:nvPicPr>
            <p:cNvPr id="17" name="Picture 9" descr="A screenshot of a cell phone&#10;&#10;Description automatically generated">
              <a:extLst>
                <a:ext uri="{FF2B5EF4-FFF2-40B4-BE49-F238E27FC236}">
                  <a16:creationId xmlns:a16="http://schemas.microsoft.com/office/drawing/2014/main" id="{0551B937-3086-45A3-BF22-6990CD18C59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53909" y="1769853"/>
              <a:ext cx="2743200" cy="2743200"/>
            </a:xfrm>
            <a:prstGeom prst="rect">
              <a:avLst/>
            </a:prstGeom>
          </p:spPr>
        </p:pic>
        <p:pic>
          <p:nvPicPr>
            <p:cNvPr id="18" name="Picture 10" descr="A screenshot of a cell phone&#10;&#10;Description automatically generated">
              <a:extLst>
                <a:ext uri="{FF2B5EF4-FFF2-40B4-BE49-F238E27FC236}">
                  <a16:creationId xmlns:a16="http://schemas.microsoft.com/office/drawing/2014/main" id="{3783CF9F-9C38-420A-9656-AAD4FB37B5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07834" y="1769853"/>
              <a:ext cx="2743200" cy="2743200"/>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03334085"/>
      </p:ext>
    </p:extLst>
  </p:cSld>
  <p:clrMapOvr>
    <a:masterClrMapping/>
  </p:clrMapOvr>
  <mc:AlternateContent xmlns:mc="http://schemas.openxmlformats.org/markup-compatibility/2006" xmlns:p14="http://schemas.microsoft.com/office/powerpoint/2010/main">
    <mc:Choice Requires="p14">
      <p:transition spd="slow" p14:dur="2000" advTm="7784"/>
    </mc:Choice>
    <mc:Fallback xmlns="">
      <p:transition spd="slow" advTm="7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B2268-DA24-44D7-91CC-A2153B0B65FA}"/>
              </a:ext>
            </a:extLst>
          </p:cNvPr>
          <p:cNvSpPr>
            <a:spLocks noGrp="1"/>
          </p:cNvSpPr>
          <p:nvPr>
            <p:ph type="title"/>
          </p:nvPr>
        </p:nvSpPr>
        <p:spPr/>
        <p:txBody>
          <a:bodyPr/>
          <a:lstStyle/>
          <a:p>
            <a:r>
              <a:rPr lang="en-US" dirty="0"/>
              <a:t>Exercises</a:t>
            </a:r>
          </a:p>
        </p:txBody>
      </p:sp>
      <p:sp>
        <p:nvSpPr>
          <p:cNvPr id="5" name="Text Placeholder 4">
            <a:extLst>
              <a:ext uri="{FF2B5EF4-FFF2-40B4-BE49-F238E27FC236}">
                <a16:creationId xmlns:a16="http://schemas.microsoft.com/office/drawing/2014/main" id="{8BB55D1A-C559-4436-9C38-A3BFA22536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5020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954C-0C03-4ADA-BF78-7BFF6FF4D0DD}"/>
              </a:ext>
            </a:extLst>
          </p:cNvPr>
          <p:cNvSpPr>
            <a:spLocks noGrp="1"/>
          </p:cNvSpPr>
          <p:nvPr>
            <p:ph type="title"/>
          </p:nvPr>
        </p:nvSpPr>
        <p:spPr/>
        <p:txBody>
          <a:bodyPr/>
          <a:lstStyle/>
          <a:p>
            <a:r>
              <a:rPr lang="en-US" dirty="0"/>
              <a:t>FlowJo Exercise: Basic Gating</a:t>
            </a:r>
          </a:p>
        </p:txBody>
      </p:sp>
      <p:sp>
        <p:nvSpPr>
          <p:cNvPr id="3" name="Content Placeholder 2">
            <a:extLst>
              <a:ext uri="{FF2B5EF4-FFF2-40B4-BE49-F238E27FC236}">
                <a16:creationId xmlns:a16="http://schemas.microsoft.com/office/drawing/2014/main" id="{52BCABDB-C67D-46B3-9600-F2D064B381ED}"/>
              </a:ext>
            </a:extLst>
          </p:cNvPr>
          <p:cNvSpPr>
            <a:spLocks noGrp="1"/>
          </p:cNvSpPr>
          <p:nvPr>
            <p:ph idx="1"/>
          </p:nvPr>
        </p:nvSpPr>
        <p:spPr>
          <a:xfrm>
            <a:off x="838200" y="1607820"/>
            <a:ext cx="10515600" cy="4569143"/>
          </a:xfrm>
        </p:spPr>
        <p:txBody>
          <a:bodyPr>
            <a:normAutofit/>
          </a:bodyPr>
          <a:lstStyle/>
          <a:p>
            <a:r>
              <a:rPr lang="en-US" dirty="0"/>
              <a:t>Open FlowJo.</a:t>
            </a:r>
          </a:p>
          <a:p>
            <a:r>
              <a:rPr lang="en-US" dirty="0"/>
              <a:t>Drag the folder “CLL” into the FlowJo window.</a:t>
            </a:r>
          </a:p>
          <a:p>
            <a:r>
              <a:rPr lang="en-US" dirty="0"/>
              <a:t>Go to “Preferences &gt; Workspace &gt; Sample Display Naming” and choose “Use Short File Name”</a:t>
            </a:r>
          </a:p>
          <a:p>
            <a:r>
              <a:rPr lang="en-US" dirty="0"/>
              <a:t>We will make the following gates using the “B1” antibody panel data:</a:t>
            </a:r>
          </a:p>
          <a:p>
            <a:pPr lvl="1"/>
            <a:r>
              <a:rPr lang="en-US" dirty="0"/>
              <a:t>White Cells</a:t>
            </a:r>
          </a:p>
          <a:p>
            <a:pPr lvl="1"/>
            <a:r>
              <a:rPr lang="en-US" dirty="0"/>
              <a:t>Lymphocytes</a:t>
            </a:r>
          </a:p>
          <a:p>
            <a:pPr lvl="1"/>
            <a:r>
              <a:rPr lang="en-US" dirty="0"/>
              <a:t>B cells</a:t>
            </a:r>
          </a:p>
          <a:p>
            <a:pPr lvl="1"/>
            <a:r>
              <a:rPr lang="en-US" dirty="0"/>
              <a:t>Kappa light chain expression</a:t>
            </a:r>
          </a:p>
          <a:p>
            <a:pPr lvl="1"/>
            <a:r>
              <a:rPr lang="en-US" dirty="0"/>
              <a:t>Lambda light chain expression</a:t>
            </a:r>
          </a:p>
        </p:txBody>
      </p:sp>
      <p:sp>
        <p:nvSpPr>
          <p:cNvPr id="5" name="TextBox 4">
            <a:extLst>
              <a:ext uri="{FF2B5EF4-FFF2-40B4-BE49-F238E27FC236}">
                <a16:creationId xmlns:a16="http://schemas.microsoft.com/office/drawing/2014/main" id="{1073B69F-AA92-4B6F-9CCC-F7BFD02CFA83}"/>
              </a:ext>
            </a:extLst>
          </p:cNvPr>
          <p:cNvSpPr txBox="1"/>
          <p:nvPr/>
        </p:nvSpPr>
        <p:spPr>
          <a:xfrm>
            <a:off x="838200" y="6308209"/>
            <a:ext cx="10515600" cy="369332"/>
          </a:xfrm>
          <a:prstGeom prst="rect">
            <a:avLst/>
          </a:prstGeom>
          <a:noFill/>
        </p:spPr>
        <p:txBody>
          <a:bodyPr wrap="square">
            <a:spAutoFit/>
          </a:bodyPr>
          <a:lstStyle/>
          <a:p>
            <a:r>
              <a:rPr lang="en-US"/>
              <a:t>Helpful video </a:t>
            </a:r>
            <a:r>
              <a:rPr lang="en-US" dirty="0"/>
              <a:t>for basic introduction to FlowJo: https://www.youtube.com/watch?v=Ux0S0g6-Fvs</a:t>
            </a:r>
          </a:p>
        </p:txBody>
      </p:sp>
    </p:spTree>
    <p:extLst>
      <p:ext uri="{BB962C8B-B14F-4D97-AF65-F5344CB8AC3E}">
        <p14:creationId xmlns:p14="http://schemas.microsoft.com/office/powerpoint/2010/main" val="789667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FBEC-42A2-4835-BCB8-15C00FF495C5}"/>
              </a:ext>
            </a:extLst>
          </p:cNvPr>
          <p:cNvSpPr>
            <a:spLocks noGrp="1"/>
          </p:cNvSpPr>
          <p:nvPr>
            <p:ph type="title"/>
          </p:nvPr>
        </p:nvSpPr>
        <p:spPr/>
        <p:txBody>
          <a:bodyPr/>
          <a:lstStyle/>
          <a:p>
            <a:r>
              <a:rPr lang="en-US" dirty="0"/>
              <a:t>Download and unzip the GitHub repository</a:t>
            </a:r>
          </a:p>
        </p:txBody>
      </p:sp>
      <p:sp>
        <p:nvSpPr>
          <p:cNvPr id="3" name="Content Placeholder 2">
            <a:extLst>
              <a:ext uri="{FF2B5EF4-FFF2-40B4-BE49-F238E27FC236}">
                <a16:creationId xmlns:a16="http://schemas.microsoft.com/office/drawing/2014/main" id="{21397072-71BC-46E2-B47F-252B0EC0EB4F}"/>
              </a:ext>
            </a:extLst>
          </p:cNvPr>
          <p:cNvSpPr>
            <a:spLocks noGrp="1"/>
          </p:cNvSpPr>
          <p:nvPr>
            <p:ph idx="1"/>
          </p:nvPr>
        </p:nvSpPr>
        <p:spPr/>
        <p:txBody>
          <a:bodyPr/>
          <a:lstStyle/>
          <a:p>
            <a:r>
              <a:rPr lang="en-US" dirty="0"/>
              <a:t>https://</a:t>
            </a:r>
            <a:r>
              <a:rPr lang="en-US" dirty="0" err="1"/>
              <a:t>github.com</a:t>
            </a:r>
            <a:r>
              <a:rPr lang="en-US" dirty="0"/>
              <a:t>/</a:t>
            </a:r>
            <a:r>
              <a:rPr lang="en-US" dirty="0" err="1"/>
              <a:t>SimonsonLab</a:t>
            </a:r>
            <a:r>
              <a:rPr lang="en-US" dirty="0"/>
              <a:t>/2021_Next_Gen_Flow_Lecture</a:t>
            </a:r>
          </a:p>
        </p:txBody>
      </p:sp>
    </p:spTree>
    <p:extLst>
      <p:ext uri="{BB962C8B-B14F-4D97-AF65-F5344CB8AC3E}">
        <p14:creationId xmlns:p14="http://schemas.microsoft.com/office/powerpoint/2010/main" val="3558684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B27C-9C8A-4C39-9795-183C619BC675}"/>
              </a:ext>
            </a:extLst>
          </p:cNvPr>
          <p:cNvSpPr>
            <a:spLocks noGrp="1"/>
          </p:cNvSpPr>
          <p:nvPr>
            <p:ph type="title"/>
          </p:nvPr>
        </p:nvSpPr>
        <p:spPr/>
        <p:txBody>
          <a:bodyPr/>
          <a:lstStyle/>
          <a:p>
            <a:r>
              <a:rPr lang="en-US" dirty="0"/>
              <a:t>Now we try it…</a:t>
            </a:r>
          </a:p>
        </p:txBody>
      </p:sp>
      <p:sp>
        <p:nvSpPr>
          <p:cNvPr id="3" name="Content Placeholder 2">
            <a:extLst>
              <a:ext uri="{FF2B5EF4-FFF2-40B4-BE49-F238E27FC236}">
                <a16:creationId xmlns:a16="http://schemas.microsoft.com/office/drawing/2014/main" id="{5AD583B6-3CFA-4D05-8E20-D5C43D68CC2E}"/>
              </a:ext>
            </a:extLst>
          </p:cNvPr>
          <p:cNvSpPr>
            <a:spLocks noGrp="1"/>
          </p:cNvSpPr>
          <p:nvPr>
            <p:ph idx="1"/>
          </p:nvPr>
        </p:nvSpPr>
        <p:spPr>
          <a:xfrm>
            <a:off x="838200" y="1825625"/>
            <a:ext cx="5257800" cy="4351338"/>
          </a:xfrm>
        </p:spPr>
        <p:txBody>
          <a:bodyPr>
            <a:normAutofit fontScale="70000" lnSpcReduction="20000"/>
          </a:bodyPr>
          <a:lstStyle/>
          <a:p>
            <a:pPr marL="0" indent="0">
              <a:buNone/>
            </a:pPr>
            <a:r>
              <a:rPr lang="en-US" dirty="0"/>
              <a:t>We will use files from publicly available data </a:t>
            </a:r>
            <a:br>
              <a:rPr lang="en-US" dirty="0"/>
            </a:br>
            <a:r>
              <a:rPr lang="en-US" dirty="0"/>
              <a:t>(</a:t>
            </a:r>
            <a:r>
              <a:rPr lang="en-US" dirty="0">
                <a:hlinkClick r:id="rId2"/>
              </a:rPr>
              <a:t>https://flowrepository.org/id/FR-FCM-Z2JW</a:t>
            </a:r>
            <a:r>
              <a:rPr lang="en-US" dirty="0"/>
              <a:t>).</a:t>
            </a:r>
          </a:p>
          <a:p>
            <a:pPr marL="0" indent="0">
              <a:buNone/>
            </a:pPr>
            <a:endParaRPr lang="en-US" dirty="0"/>
          </a:p>
          <a:p>
            <a:pPr marL="0" indent="0">
              <a:buNone/>
            </a:pPr>
            <a:r>
              <a:rPr lang="en-US" dirty="0"/>
              <a:t>“Singlets” and compensation were already performed for these data.  Viability dye was not used.</a:t>
            </a:r>
          </a:p>
          <a:p>
            <a:pPr marL="0" indent="0">
              <a:buNone/>
            </a:pPr>
            <a:endParaRPr lang="en-US" dirty="0"/>
          </a:p>
          <a:p>
            <a:pPr marL="514350" indent="-514350">
              <a:buFont typeface="+mj-lt"/>
              <a:buAutoNum type="arabicPeriod"/>
            </a:pPr>
            <a:r>
              <a:rPr lang="en-US" dirty="0"/>
              <a:t>Open FlowJo and drag the “CLL” folder (from “</a:t>
            </a:r>
            <a:r>
              <a:rPr lang="en-US" dirty="0" err="1"/>
              <a:t>ExampleData</a:t>
            </a:r>
            <a:r>
              <a:rPr lang="en-US" dirty="0"/>
              <a:t>” folder) into the open window.  </a:t>
            </a:r>
          </a:p>
          <a:p>
            <a:pPr marL="514350" indent="-514350">
              <a:buFont typeface="+mj-lt"/>
              <a:buAutoNum type="arabicPeriod"/>
            </a:pPr>
            <a:r>
              <a:rPr lang="en-US" dirty="0"/>
              <a:t>Double-click on the second file in the list.</a:t>
            </a:r>
          </a:p>
          <a:p>
            <a:pPr marL="514350" indent="-514350">
              <a:buFont typeface="+mj-lt"/>
              <a:buAutoNum type="arabicPeriod"/>
            </a:pPr>
            <a:r>
              <a:rPr lang="en-US" dirty="0"/>
              <a:t>Draw a gate around the CD45-positive cells (white cells). </a:t>
            </a:r>
          </a:p>
          <a:p>
            <a:pPr marL="514350" indent="-514350">
              <a:buFont typeface="+mj-lt"/>
              <a:buAutoNum type="arabicPeriod"/>
            </a:pPr>
            <a:r>
              <a:rPr lang="en-US" dirty="0"/>
              <a:t>Double-click inside the gate to get ready for the next step.</a:t>
            </a:r>
          </a:p>
        </p:txBody>
      </p:sp>
      <p:pic>
        <p:nvPicPr>
          <p:cNvPr id="5" name="Picture 4">
            <a:extLst>
              <a:ext uri="{FF2B5EF4-FFF2-40B4-BE49-F238E27FC236}">
                <a16:creationId xmlns:a16="http://schemas.microsoft.com/office/drawing/2014/main" id="{2061A1F7-F738-4347-B261-92DCC4BEFD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27150" y="255270"/>
            <a:ext cx="4155637" cy="6347460"/>
          </a:xfrm>
          <a:prstGeom prst="rect">
            <a:avLst/>
          </a:prstGeom>
        </p:spPr>
      </p:pic>
    </p:spTree>
    <p:extLst>
      <p:ext uri="{BB962C8B-B14F-4D97-AF65-F5344CB8AC3E}">
        <p14:creationId xmlns:p14="http://schemas.microsoft.com/office/powerpoint/2010/main" val="824515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B27C-9C8A-4C39-9795-183C619BC675}"/>
              </a:ext>
            </a:extLst>
          </p:cNvPr>
          <p:cNvSpPr>
            <a:spLocks noGrp="1"/>
          </p:cNvSpPr>
          <p:nvPr>
            <p:ph type="title"/>
          </p:nvPr>
        </p:nvSpPr>
        <p:spPr>
          <a:xfrm>
            <a:off x="838200" y="365125"/>
            <a:ext cx="6380747" cy="1762058"/>
          </a:xfrm>
        </p:spPr>
        <p:txBody>
          <a:bodyPr>
            <a:normAutofit fontScale="90000"/>
          </a:bodyPr>
          <a:lstStyle/>
          <a:p>
            <a:r>
              <a:rPr lang="en-US" dirty="0"/>
              <a:t>Now gate lymphocytes, monocytes, and granulocytes…</a:t>
            </a:r>
          </a:p>
        </p:txBody>
      </p:sp>
      <p:sp>
        <p:nvSpPr>
          <p:cNvPr id="3" name="Content Placeholder 2">
            <a:extLst>
              <a:ext uri="{FF2B5EF4-FFF2-40B4-BE49-F238E27FC236}">
                <a16:creationId xmlns:a16="http://schemas.microsoft.com/office/drawing/2014/main" id="{5AD583B6-3CFA-4D05-8E20-D5C43D68CC2E}"/>
              </a:ext>
            </a:extLst>
          </p:cNvPr>
          <p:cNvSpPr>
            <a:spLocks noGrp="1"/>
          </p:cNvSpPr>
          <p:nvPr>
            <p:ph idx="1"/>
          </p:nvPr>
        </p:nvSpPr>
        <p:spPr>
          <a:xfrm>
            <a:off x="838200" y="2483317"/>
            <a:ext cx="5257800" cy="3693645"/>
          </a:xfrm>
        </p:spPr>
        <p:txBody>
          <a:bodyPr>
            <a:normAutofit/>
          </a:bodyPr>
          <a:lstStyle/>
          <a:p>
            <a:pPr marL="514350" indent="-514350">
              <a:buFont typeface="+mj-lt"/>
              <a:buAutoNum type="arabicPeriod"/>
            </a:pPr>
            <a:r>
              <a:rPr lang="en-US" dirty="0"/>
              <a:t>Set the x axis to side scatter (look for SS-A) and the y axis to CD45.</a:t>
            </a:r>
          </a:p>
          <a:p>
            <a:pPr marL="514350" indent="-514350">
              <a:buFont typeface="+mj-lt"/>
              <a:buAutoNum type="arabicPeriod"/>
            </a:pPr>
            <a:r>
              <a:rPr lang="en-US" dirty="0"/>
              <a:t>Lymphocytes have the least side scatter.</a:t>
            </a:r>
          </a:p>
          <a:p>
            <a:pPr marL="514350" indent="-514350">
              <a:buFont typeface="+mj-lt"/>
              <a:buAutoNum type="arabicPeriod"/>
            </a:pPr>
            <a:r>
              <a:rPr lang="en-US" dirty="0"/>
              <a:t>Try exploring the axes options by clicking on the large “T” buttons.</a:t>
            </a:r>
          </a:p>
        </p:txBody>
      </p:sp>
      <p:pic>
        <p:nvPicPr>
          <p:cNvPr id="6" name="Picture 5">
            <a:extLst>
              <a:ext uri="{FF2B5EF4-FFF2-40B4-BE49-F238E27FC236}">
                <a16:creationId xmlns:a16="http://schemas.microsoft.com/office/drawing/2014/main" id="{B0E1472C-B151-4811-8DE6-12A013180F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44069" y="308008"/>
            <a:ext cx="4086582" cy="6241983"/>
          </a:xfrm>
          <a:prstGeom prst="rect">
            <a:avLst/>
          </a:prstGeom>
        </p:spPr>
      </p:pic>
    </p:spTree>
    <p:extLst>
      <p:ext uri="{BB962C8B-B14F-4D97-AF65-F5344CB8AC3E}">
        <p14:creationId xmlns:p14="http://schemas.microsoft.com/office/powerpoint/2010/main" val="3656701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B27C-9C8A-4C39-9795-183C619BC675}"/>
              </a:ext>
            </a:extLst>
          </p:cNvPr>
          <p:cNvSpPr>
            <a:spLocks noGrp="1"/>
          </p:cNvSpPr>
          <p:nvPr>
            <p:ph type="title"/>
          </p:nvPr>
        </p:nvSpPr>
        <p:spPr>
          <a:xfrm>
            <a:off x="838200" y="365125"/>
            <a:ext cx="6380747" cy="1762058"/>
          </a:xfrm>
        </p:spPr>
        <p:txBody>
          <a:bodyPr>
            <a:normAutofit/>
          </a:bodyPr>
          <a:lstStyle/>
          <a:p>
            <a:r>
              <a:rPr lang="en-US" dirty="0"/>
              <a:t>Gate B cells using CD19</a:t>
            </a:r>
          </a:p>
        </p:txBody>
      </p:sp>
      <p:sp>
        <p:nvSpPr>
          <p:cNvPr id="3" name="Content Placeholder 2">
            <a:extLst>
              <a:ext uri="{FF2B5EF4-FFF2-40B4-BE49-F238E27FC236}">
                <a16:creationId xmlns:a16="http://schemas.microsoft.com/office/drawing/2014/main" id="{5AD583B6-3CFA-4D05-8E20-D5C43D68CC2E}"/>
              </a:ext>
            </a:extLst>
          </p:cNvPr>
          <p:cNvSpPr>
            <a:spLocks noGrp="1"/>
          </p:cNvSpPr>
          <p:nvPr>
            <p:ph idx="1"/>
          </p:nvPr>
        </p:nvSpPr>
        <p:spPr>
          <a:xfrm>
            <a:off x="838200" y="2483317"/>
            <a:ext cx="5257800" cy="3693645"/>
          </a:xfrm>
        </p:spPr>
        <p:txBody>
          <a:bodyPr>
            <a:normAutofit/>
          </a:bodyPr>
          <a:lstStyle/>
          <a:p>
            <a:pPr marL="514350" indent="-514350">
              <a:buFont typeface="+mj-lt"/>
              <a:buAutoNum type="arabicPeriod"/>
            </a:pPr>
            <a:r>
              <a:rPr lang="en-US" dirty="0"/>
              <a:t>Set the x axis to side scatter (look for SS-A) and the y axis to CD19.</a:t>
            </a:r>
          </a:p>
          <a:p>
            <a:pPr marL="514350" indent="-514350">
              <a:buFont typeface="+mj-lt"/>
              <a:buAutoNum type="arabicPeriod"/>
            </a:pPr>
            <a:r>
              <a:rPr lang="en-US" dirty="0"/>
              <a:t>B cells have high CD19 expression.</a:t>
            </a:r>
          </a:p>
        </p:txBody>
      </p:sp>
      <p:pic>
        <p:nvPicPr>
          <p:cNvPr id="5" name="Picture 4">
            <a:extLst>
              <a:ext uri="{FF2B5EF4-FFF2-40B4-BE49-F238E27FC236}">
                <a16:creationId xmlns:a16="http://schemas.microsoft.com/office/drawing/2014/main" id="{1FB3CDFA-6C8E-4CBB-A632-59F9F0C60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5290" y="340519"/>
            <a:ext cx="4044013" cy="6176962"/>
          </a:xfrm>
          <a:prstGeom prst="rect">
            <a:avLst/>
          </a:prstGeom>
        </p:spPr>
      </p:pic>
    </p:spTree>
    <p:extLst>
      <p:ext uri="{BB962C8B-B14F-4D97-AF65-F5344CB8AC3E}">
        <p14:creationId xmlns:p14="http://schemas.microsoft.com/office/powerpoint/2010/main" val="3016150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B27C-9C8A-4C39-9795-183C619BC675}"/>
              </a:ext>
            </a:extLst>
          </p:cNvPr>
          <p:cNvSpPr>
            <a:spLocks noGrp="1"/>
          </p:cNvSpPr>
          <p:nvPr>
            <p:ph type="title"/>
          </p:nvPr>
        </p:nvSpPr>
        <p:spPr>
          <a:xfrm>
            <a:off x="838200" y="365125"/>
            <a:ext cx="6380747" cy="1762058"/>
          </a:xfrm>
        </p:spPr>
        <p:txBody>
          <a:bodyPr>
            <a:normAutofit fontScale="90000"/>
          </a:bodyPr>
          <a:lstStyle/>
          <a:p>
            <a:r>
              <a:rPr lang="en-US" dirty="0"/>
              <a:t>Find the kappa and lambda restricted B cell distributions</a:t>
            </a:r>
          </a:p>
        </p:txBody>
      </p:sp>
      <p:sp>
        <p:nvSpPr>
          <p:cNvPr id="3" name="Content Placeholder 2">
            <a:extLst>
              <a:ext uri="{FF2B5EF4-FFF2-40B4-BE49-F238E27FC236}">
                <a16:creationId xmlns:a16="http://schemas.microsoft.com/office/drawing/2014/main" id="{5AD583B6-3CFA-4D05-8E20-D5C43D68CC2E}"/>
              </a:ext>
            </a:extLst>
          </p:cNvPr>
          <p:cNvSpPr>
            <a:spLocks noGrp="1"/>
          </p:cNvSpPr>
          <p:nvPr>
            <p:ph idx="1"/>
          </p:nvPr>
        </p:nvSpPr>
        <p:spPr>
          <a:xfrm>
            <a:off x="838200" y="2483317"/>
            <a:ext cx="5257800" cy="3693645"/>
          </a:xfrm>
        </p:spPr>
        <p:txBody>
          <a:bodyPr>
            <a:normAutofit/>
          </a:bodyPr>
          <a:lstStyle/>
          <a:p>
            <a:pPr marL="514350" indent="-514350">
              <a:buFont typeface="+mj-lt"/>
              <a:buAutoNum type="arabicPeriod"/>
            </a:pPr>
            <a:endParaRPr lang="en-US" dirty="0"/>
          </a:p>
        </p:txBody>
      </p:sp>
      <p:pic>
        <p:nvPicPr>
          <p:cNvPr id="6" name="Picture 5">
            <a:extLst>
              <a:ext uri="{FF2B5EF4-FFF2-40B4-BE49-F238E27FC236}">
                <a16:creationId xmlns:a16="http://schemas.microsoft.com/office/drawing/2014/main" id="{A590EBAF-D9C5-437C-AB31-867A32FF02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2714" y="381000"/>
            <a:ext cx="3991008" cy="6096000"/>
          </a:xfrm>
          <a:prstGeom prst="rect">
            <a:avLst/>
          </a:prstGeom>
        </p:spPr>
      </p:pic>
    </p:spTree>
    <p:extLst>
      <p:ext uri="{BB962C8B-B14F-4D97-AF65-F5344CB8AC3E}">
        <p14:creationId xmlns:p14="http://schemas.microsoft.com/office/powerpoint/2010/main" val="643080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6147-9857-4956-8AAE-EC278C526BF3}"/>
              </a:ext>
            </a:extLst>
          </p:cNvPr>
          <p:cNvSpPr>
            <a:spLocks noGrp="1"/>
          </p:cNvSpPr>
          <p:nvPr>
            <p:ph type="title"/>
          </p:nvPr>
        </p:nvSpPr>
        <p:spPr>
          <a:xfrm>
            <a:off x="838200" y="1"/>
            <a:ext cx="10515600" cy="952900"/>
          </a:xfrm>
        </p:spPr>
        <p:txBody>
          <a:bodyPr/>
          <a:lstStyle/>
          <a:p>
            <a:r>
              <a:rPr lang="en-US" dirty="0"/>
              <a:t>Create a report using the Layout Editor</a:t>
            </a:r>
          </a:p>
        </p:txBody>
      </p:sp>
      <p:pic>
        <p:nvPicPr>
          <p:cNvPr id="5" name="Picture 4">
            <a:extLst>
              <a:ext uri="{FF2B5EF4-FFF2-40B4-BE49-F238E27FC236}">
                <a16:creationId xmlns:a16="http://schemas.microsoft.com/office/drawing/2014/main" id="{F6051B45-FF87-440E-87E3-EC39EBE2B6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1592" y="952901"/>
            <a:ext cx="6728816" cy="5752052"/>
          </a:xfrm>
          <a:prstGeom prst="rect">
            <a:avLst/>
          </a:prstGeom>
        </p:spPr>
      </p:pic>
    </p:spTree>
    <p:extLst>
      <p:ext uri="{BB962C8B-B14F-4D97-AF65-F5344CB8AC3E}">
        <p14:creationId xmlns:p14="http://schemas.microsoft.com/office/powerpoint/2010/main" val="1719617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80444-CD6F-9444-B7A1-7650D8BD51BB}"/>
              </a:ext>
            </a:extLst>
          </p:cNvPr>
          <p:cNvSpPr>
            <a:spLocks noGrp="1"/>
          </p:cNvSpPr>
          <p:nvPr>
            <p:ph type="title"/>
          </p:nvPr>
        </p:nvSpPr>
        <p:spPr/>
        <p:txBody>
          <a:bodyPr/>
          <a:lstStyle/>
          <a:p>
            <a:r>
              <a:rPr lang="en-US" dirty="0"/>
              <a:t>Create a UMAP of flow cytometry data</a:t>
            </a:r>
          </a:p>
        </p:txBody>
      </p:sp>
      <p:sp>
        <p:nvSpPr>
          <p:cNvPr id="3" name="Content Placeholder 2">
            <a:extLst>
              <a:ext uri="{FF2B5EF4-FFF2-40B4-BE49-F238E27FC236}">
                <a16:creationId xmlns:a16="http://schemas.microsoft.com/office/drawing/2014/main" id="{3F058981-1850-D342-899F-DD50735A34D1}"/>
              </a:ext>
            </a:extLst>
          </p:cNvPr>
          <p:cNvSpPr>
            <a:spLocks noGrp="1"/>
          </p:cNvSpPr>
          <p:nvPr>
            <p:ph idx="1"/>
          </p:nvPr>
        </p:nvSpPr>
        <p:spPr/>
        <p:txBody>
          <a:bodyPr/>
          <a:lstStyle/>
          <a:p>
            <a:r>
              <a:rPr lang="en-US" dirty="0"/>
              <a:t>Open the file “</a:t>
            </a:r>
            <a:r>
              <a:rPr lang="en-US" dirty="0" err="1"/>
              <a:t>rstudio</a:t>
            </a:r>
            <a:r>
              <a:rPr lang="en-US" dirty="0"/>
              <a:t> </a:t>
            </a:r>
            <a:r>
              <a:rPr lang="en-US" dirty="0" err="1"/>
              <a:t>notebook.Rmd</a:t>
            </a:r>
            <a:r>
              <a:rPr lang="en-US" dirty="0"/>
              <a:t>” in </a:t>
            </a:r>
            <a:r>
              <a:rPr lang="en-US" dirty="0" err="1"/>
              <a:t>RStudio</a:t>
            </a:r>
            <a:r>
              <a:rPr lang="en-US" dirty="0"/>
              <a:t> and run it.</a:t>
            </a:r>
          </a:p>
        </p:txBody>
      </p:sp>
    </p:spTree>
    <p:extLst>
      <p:ext uri="{BB962C8B-B14F-4D97-AF65-F5344CB8AC3E}">
        <p14:creationId xmlns:p14="http://schemas.microsoft.com/office/powerpoint/2010/main" val="179034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1633-2665-4948-9196-7F00B225BB6C}"/>
              </a:ext>
            </a:extLst>
          </p:cNvPr>
          <p:cNvSpPr>
            <a:spLocks noGrp="1"/>
          </p:cNvSpPr>
          <p:nvPr>
            <p:ph type="title"/>
          </p:nvPr>
        </p:nvSpPr>
        <p:spPr/>
        <p:txBody>
          <a:bodyPr/>
          <a:lstStyle/>
          <a:p>
            <a:r>
              <a:rPr lang="en-US" dirty="0">
                <a:cs typeface="Calibri Light"/>
              </a:rPr>
              <a:t>A quick introduction to</a:t>
            </a:r>
            <a:br>
              <a:rPr lang="en-US" dirty="0">
                <a:cs typeface="Calibri Light"/>
              </a:rPr>
            </a:br>
            <a:r>
              <a:rPr lang="en-US" dirty="0">
                <a:cs typeface="Calibri Light"/>
              </a:rPr>
              <a:t>flow cytometry</a:t>
            </a:r>
            <a:endParaRPr lang="en-US" dirty="0"/>
          </a:p>
        </p:txBody>
      </p:sp>
      <p:sp>
        <p:nvSpPr>
          <p:cNvPr id="3" name="Content Placeholder 2">
            <a:extLst>
              <a:ext uri="{FF2B5EF4-FFF2-40B4-BE49-F238E27FC236}">
                <a16:creationId xmlns:a16="http://schemas.microsoft.com/office/drawing/2014/main" id="{979E1571-5D0F-4113-A436-D438BECD4CC5}"/>
              </a:ext>
            </a:extLst>
          </p:cNvPr>
          <p:cNvSpPr>
            <a:spLocks noGrp="1"/>
          </p:cNvSpPr>
          <p:nvPr>
            <p:ph idx="1"/>
          </p:nvPr>
        </p:nvSpPr>
        <p:spPr>
          <a:xfrm>
            <a:off x="838200" y="1825625"/>
            <a:ext cx="4744844" cy="4351338"/>
          </a:xfrm>
        </p:spPr>
        <p:txBody>
          <a:bodyPr vert="horz" lIns="91440" tIns="45720" rIns="91440" bIns="45720" rtlCol="0" anchor="t">
            <a:normAutofit fontScale="92500"/>
          </a:bodyPr>
          <a:lstStyle/>
          <a:p>
            <a:r>
              <a:rPr lang="en-US" dirty="0">
                <a:cs typeface="Calibri"/>
              </a:rPr>
              <a:t>Uses panels of </a:t>
            </a:r>
            <a:r>
              <a:rPr lang="en-US" b="1" dirty="0">
                <a:cs typeface="Calibri"/>
              </a:rPr>
              <a:t>fluorescent antibodies</a:t>
            </a:r>
            <a:r>
              <a:rPr lang="en-US" dirty="0">
                <a:cs typeface="Calibri"/>
              </a:rPr>
              <a:t> and </a:t>
            </a:r>
            <a:r>
              <a:rPr lang="en-US" b="1" dirty="0">
                <a:cs typeface="Calibri"/>
              </a:rPr>
              <a:t>light scattering </a:t>
            </a:r>
            <a:r>
              <a:rPr lang="en-US" dirty="0">
                <a:cs typeface="Calibri"/>
              </a:rPr>
              <a:t>to characterize single cells as they pass through a capillary tube</a:t>
            </a:r>
          </a:p>
          <a:p>
            <a:r>
              <a:rPr lang="en-US" dirty="0">
                <a:cs typeface="Calibri"/>
              </a:rPr>
              <a:t>Helpful in diagnosing leukemia, lymphoma, etc.</a:t>
            </a:r>
          </a:p>
          <a:p>
            <a:r>
              <a:rPr lang="en-US" dirty="0">
                <a:cs typeface="Calibri"/>
              </a:rPr>
              <a:t>Interpretation of data is performed by </a:t>
            </a:r>
            <a:r>
              <a:rPr lang="en-US" dirty="0" err="1">
                <a:cs typeface="Calibri"/>
              </a:rPr>
              <a:t>hematopathologists</a:t>
            </a:r>
            <a:r>
              <a:rPr lang="en-US" dirty="0">
                <a:cs typeface="Calibri"/>
              </a:rPr>
              <a:t> by “</a:t>
            </a:r>
            <a:r>
              <a:rPr lang="en-US" b="1" dirty="0">
                <a:cs typeface="Calibri"/>
              </a:rPr>
              <a:t>gating</a:t>
            </a:r>
            <a:r>
              <a:rPr lang="en-US" dirty="0">
                <a:cs typeface="Calibri"/>
              </a:rPr>
              <a:t>” and visual interpretation of data</a:t>
            </a:r>
          </a:p>
        </p:txBody>
      </p:sp>
      <p:pic>
        <p:nvPicPr>
          <p:cNvPr id="4" name="Picture 4" descr="A close up of a device&#10;&#10;Description generated with high confidence">
            <a:extLst>
              <a:ext uri="{FF2B5EF4-FFF2-40B4-BE49-F238E27FC236}">
                <a16:creationId xmlns:a16="http://schemas.microsoft.com/office/drawing/2014/main" id="{89364A86-B322-43B0-AD3D-7FBDC3B6F7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62998" y="424542"/>
            <a:ext cx="4940135" cy="3257797"/>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3EAB9B51-F9FD-4CD9-B542-652C9B789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7153" y="4179120"/>
            <a:ext cx="2208811" cy="2230592"/>
          </a:xfrm>
          <a:prstGeom prst="rect">
            <a:avLst/>
          </a:prstGeom>
        </p:spPr>
      </p:pic>
      <p:pic>
        <p:nvPicPr>
          <p:cNvPr id="5" name="Picture 6" descr="A close up of a piece of paper&#10;&#10;Description generated with high confidence">
            <a:extLst>
              <a:ext uri="{FF2B5EF4-FFF2-40B4-BE49-F238E27FC236}">
                <a16:creationId xmlns:a16="http://schemas.microsoft.com/office/drawing/2014/main" id="{67B70795-E230-4D95-B56F-27AADAAC62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327" y="4179362"/>
            <a:ext cx="3010394" cy="2237588"/>
          </a:xfrm>
          <a:prstGeom prst="rect">
            <a:avLst/>
          </a:prstGeom>
        </p:spPr>
      </p:pic>
    </p:spTree>
    <p:extLst>
      <p:ext uri="{BB962C8B-B14F-4D97-AF65-F5344CB8AC3E}">
        <p14:creationId xmlns:p14="http://schemas.microsoft.com/office/powerpoint/2010/main" val="2346986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7601-9493-3744-A877-D64AB1462472}"/>
              </a:ext>
            </a:extLst>
          </p:cNvPr>
          <p:cNvSpPr>
            <a:spLocks noGrp="1"/>
          </p:cNvSpPr>
          <p:nvPr>
            <p:ph type="title"/>
          </p:nvPr>
        </p:nvSpPr>
        <p:spPr/>
        <p:txBody>
          <a:bodyPr/>
          <a:lstStyle/>
          <a:p>
            <a:r>
              <a:rPr lang="en-US" dirty="0"/>
              <a:t>Open the generated FCS file in </a:t>
            </a:r>
            <a:r>
              <a:rPr lang="en-US" dirty="0" err="1"/>
              <a:t>FlowJo</a:t>
            </a:r>
            <a:endParaRPr lang="en-US" dirty="0"/>
          </a:p>
        </p:txBody>
      </p:sp>
      <p:sp>
        <p:nvSpPr>
          <p:cNvPr id="3" name="Content Placeholder 2">
            <a:extLst>
              <a:ext uri="{FF2B5EF4-FFF2-40B4-BE49-F238E27FC236}">
                <a16:creationId xmlns:a16="http://schemas.microsoft.com/office/drawing/2014/main" id="{40C246D4-1D60-244E-939E-19C0109FA9BD}"/>
              </a:ext>
            </a:extLst>
          </p:cNvPr>
          <p:cNvSpPr>
            <a:spLocks noGrp="1"/>
          </p:cNvSpPr>
          <p:nvPr>
            <p:ph idx="1"/>
          </p:nvPr>
        </p:nvSpPr>
        <p:spPr/>
        <p:txBody>
          <a:bodyPr/>
          <a:lstStyle/>
          <a:p>
            <a:r>
              <a:rPr lang="en-US" dirty="0"/>
              <a:t>Try drawing gates around the populations seen in the UMAP plot (set UMAP x on the x axis and UMAP y on the y axis) and see how those populations compare with the lymphocytes, monocytes, and granulocytes gated using the traditional </a:t>
            </a:r>
            <a:r>
              <a:rPr lang="en-US"/>
              <a:t>gating approach.</a:t>
            </a:r>
          </a:p>
        </p:txBody>
      </p:sp>
    </p:spTree>
    <p:extLst>
      <p:ext uri="{BB962C8B-B14F-4D97-AF65-F5344CB8AC3E}">
        <p14:creationId xmlns:p14="http://schemas.microsoft.com/office/powerpoint/2010/main" val="85685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ibri"/>
                <a:cs typeface="Calibri"/>
              </a:rPr>
              <a:t>Advantages of flow cytometry</a:t>
            </a:r>
          </a:p>
        </p:txBody>
      </p:sp>
      <p:sp>
        <p:nvSpPr>
          <p:cNvPr id="3" name="Content Placeholder 2"/>
          <p:cNvSpPr>
            <a:spLocks noGrp="1"/>
          </p:cNvSpPr>
          <p:nvPr>
            <p:ph idx="1"/>
          </p:nvPr>
        </p:nvSpPr>
        <p:spPr>
          <a:xfrm>
            <a:off x="838200" y="1825625"/>
            <a:ext cx="5257800" cy="4351338"/>
          </a:xfrm>
        </p:spPr>
        <p:txBody>
          <a:bodyPr>
            <a:normAutofit/>
          </a:bodyPr>
          <a:lstStyle/>
          <a:p>
            <a:r>
              <a:rPr lang="en-US" dirty="0"/>
              <a:t>Can analyze millions of cells from a single sample</a:t>
            </a:r>
          </a:p>
          <a:p>
            <a:pPr lvl="1"/>
            <a:r>
              <a:rPr lang="en-US" dirty="0"/>
              <a:t>Good for finding rare cell types</a:t>
            </a:r>
          </a:p>
          <a:p>
            <a:pPr lvl="1"/>
            <a:r>
              <a:rPr lang="en-US" dirty="0"/>
              <a:t>Makes good use of small biopsy specimens</a:t>
            </a:r>
          </a:p>
          <a:p>
            <a:r>
              <a:rPr lang="en-US" dirty="0"/>
              <a:t>Rapid</a:t>
            </a:r>
          </a:p>
          <a:p>
            <a:r>
              <a:rPr lang="en-US" dirty="0"/>
              <a:t>Quantitative</a:t>
            </a:r>
          </a:p>
          <a:p>
            <a:r>
              <a:rPr lang="en-US" dirty="0"/>
              <a:t>Flexible</a:t>
            </a:r>
          </a:p>
        </p:txBody>
      </p:sp>
      <p:pic>
        <p:nvPicPr>
          <p:cNvPr id="4" name="Picture 4" descr="A close up of a device&#10;&#10;Description generated with high confidence">
            <a:extLst>
              <a:ext uri="{FF2B5EF4-FFF2-40B4-BE49-F238E27FC236}">
                <a16:creationId xmlns:a16="http://schemas.microsoft.com/office/drawing/2014/main" id="{74AAA5C9-69E9-444D-8ADD-60CB37B19F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2998" y="1867586"/>
            <a:ext cx="4940135" cy="3257797"/>
          </a:xfrm>
          <a:prstGeom prst="rect">
            <a:avLst/>
          </a:prstGeom>
        </p:spPr>
      </p:pic>
    </p:spTree>
    <p:extLst>
      <p:ext uri="{BB962C8B-B14F-4D97-AF65-F5344CB8AC3E}">
        <p14:creationId xmlns:p14="http://schemas.microsoft.com/office/powerpoint/2010/main" val="71172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2-13 at 5.46.55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9095" y="491755"/>
            <a:ext cx="5892905" cy="5874490"/>
          </a:xfrm>
          <a:prstGeom prst="rect">
            <a:avLst/>
          </a:prstGeom>
        </p:spPr>
      </p:pic>
      <p:pic>
        <p:nvPicPr>
          <p:cNvPr id="3" name="Picture 3">
            <a:extLst>
              <a:ext uri="{FF2B5EF4-FFF2-40B4-BE49-F238E27FC236}">
                <a16:creationId xmlns:a16="http://schemas.microsoft.com/office/drawing/2014/main" id="{0B3530D1-FFBD-0A41-86B0-761882A8C02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8587" y="1933575"/>
            <a:ext cx="6891338" cy="4535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12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What is light scatter?</a:t>
            </a:r>
          </a:p>
        </p:txBody>
      </p:sp>
      <p:sp>
        <p:nvSpPr>
          <p:cNvPr id="41987" name="Rectangle 3"/>
          <p:cNvSpPr>
            <a:spLocks noGrp="1" noChangeArrowheads="1"/>
          </p:cNvSpPr>
          <p:nvPr>
            <p:ph idx="1"/>
          </p:nvPr>
        </p:nvSpPr>
        <p:spPr>
          <a:xfrm>
            <a:off x="1023937" y="1924050"/>
            <a:ext cx="5867400" cy="4114800"/>
          </a:xfrm>
        </p:spPr>
        <p:txBody>
          <a:bodyPr>
            <a:normAutofit/>
          </a:bodyPr>
          <a:lstStyle/>
          <a:p>
            <a:r>
              <a:rPr lang="en-US" altLang="en-US" dirty="0">
                <a:effectLst>
                  <a:outerShdw blurRad="38100" dist="38100" dir="2700000" algn="tl">
                    <a:srgbClr val="C0C0C0"/>
                  </a:outerShdw>
                </a:effectLst>
              </a:rPr>
              <a:t>Photons pass through a cell and get “scattered” in different directions.</a:t>
            </a:r>
          </a:p>
          <a:p>
            <a:r>
              <a:rPr lang="en-US" altLang="en-US" dirty="0">
                <a:effectLst>
                  <a:outerShdw blurRad="38100" dist="38100" dir="2700000" algn="tl">
                    <a:srgbClr val="C0C0C0"/>
                  </a:outerShdw>
                </a:effectLst>
              </a:rPr>
              <a:t>What we measure in flow cytometry:</a:t>
            </a:r>
          </a:p>
          <a:p>
            <a:pPr lvl="1"/>
            <a:r>
              <a:rPr lang="en-US" altLang="en-US" dirty="0">
                <a:effectLst>
                  <a:outerShdw blurRad="38100" dist="38100" dir="2700000" algn="tl">
                    <a:srgbClr val="C0C0C0"/>
                  </a:outerShdw>
                </a:effectLst>
              </a:rPr>
              <a:t>0</a:t>
            </a:r>
            <a:r>
              <a:rPr lang="en-US" altLang="en-US" baseline="30000" dirty="0">
                <a:effectLst>
                  <a:outerShdw blurRad="38100" dist="38100" dir="2700000" algn="tl">
                    <a:srgbClr val="C0C0C0"/>
                  </a:outerShdw>
                </a:effectLst>
              </a:rPr>
              <a:t>o</a:t>
            </a:r>
            <a:r>
              <a:rPr lang="en-US" altLang="en-US" dirty="0">
                <a:effectLst>
                  <a:outerShdw blurRad="38100" dist="38100" dir="2700000" algn="tl">
                    <a:srgbClr val="C0C0C0"/>
                  </a:outerShdw>
                </a:effectLst>
              </a:rPr>
              <a:t> light scatter (</a:t>
            </a:r>
            <a:r>
              <a:rPr lang="en-US" altLang="en-US" b="1" dirty="0">
                <a:effectLst>
                  <a:outerShdw blurRad="38100" dist="38100" dir="2700000" algn="tl">
                    <a:srgbClr val="C0C0C0"/>
                  </a:outerShdw>
                </a:effectLst>
              </a:rPr>
              <a:t>forward scatter</a:t>
            </a:r>
            <a:r>
              <a:rPr lang="en-US" altLang="en-US" dirty="0">
                <a:effectLst>
                  <a:outerShdw blurRad="38100" dist="38100" dir="2700000" algn="tl">
                    <a:srgbClr val="C0C0C0"/>
                  </a:outerShdw>
                </a:effectLst>
              </a:rPr>
              <a:t>)</a:t>
            </a:r>
          </a:p>
          <a:p>
            <a:pPr lvl="2"/>
            <a:r>
              <a:rPr lang="en-US" altLang="en-US" b="1" dirty="0">
                <a:effectLst>
                  <a:outerShdw blurRad="38100" dist="38100" dir="2700000" algn="tl">
                    <a:srgbClr val="C0C0C0"/>
                  </a:outerShdw>
                </a:effectLst>
              </a:rPr>
              <a:t>Related to cell size (higher forward scatter = larger cells)</a:t>
            </a:r>
          </a:p>
          <a:p>
            <a:pPr lvl="2"/>
            <a:r>
              <a:rPr lang="en-US" altLang="en-US" dirty="0">
                <a:effectLst>
                  <a:outerShdw blurRad="38100" dist="38100" dir="2700000" algn="tl">
                    <a:srgbClr val="C0C0C0"/>
                  </a:outerShdw>
                </a:effectLst>
              </a:rPr>
              <a:t>Decreases as cells degenerate </a:t>
            </a:r>
          </a:p>
          <a:p>
            <a:pPr lvl="1"/>
            <a:r>
              <a:rPr lang="en-US" altLang="en-US" dirty="0">
                <a:effectLst>
                  <a:outerShdw blurRad="38100" dist="38100" dir="2700000" algn="tl">
                    <a:srgbClr val="C0C0C0"/>
                  </a:outerShdw>
                </a:effectLst>
              </a:rPr>
              <a:t>90</a:t>
            </a:r>
            <a:r>
              <a:rPr lang="en-US" altLang="en-US" baseline="30000" dirty="0">
                <a:effectLst>
                  <a:outerShdw blurRad="38100" dist="38100" dir="2700000" algn="tl">
                    <a:srgbClr val="C0C0C0"/>
                  </a:outerShdw>
                </a:effectLst>
              </a:rPr>
              <a:t>o</a:t>
            </a:r>
            <a:r>
              <a:rPr lang="en-US" altLang="en-US" dirty="0">
                <a:effectLst>
                  <a:outerShdw blurRad="38100" dist="38100" dir="2700000" algn="tl">
                    <a:srgbClr val="C0C0C0"/>
                  </a:outerShdw>
                </a:effectLst>
              </a:rPr>
              <a:t>  light scatter (</a:t>
            </a:r>
            <a:r>
              <a:rPr lang="en-US" altLang="en-US" b="1" dirty="0">
                <a:effectLst>
                  <a:outerShdw blurRad="38100" dist="38100" dir="2700000" algn="tl">
                    <a:srgbClr val="C0C0C0"/>
                  </a:outerShdw>
                </a:effectLst>
              </a:rPr>
              <a:t>side scatter</a:t>
            </a:r>
            <a:r>
              <a:rPr lang="en-US" altLang="en-US" dirty="0">
                <a:effectLst>
                  <a:outerShdw blurRad="38100" dist="38100" dir="2700000" algn="tl">
                    <a:srgbClr val="C0C0C0"/>
                  </a:outerShdw>
                </a:effectLst>
              </a:rPr>
              <a:t>)</a:t>
            </a:r>
          </a:p>
          <a:p>
            <a:pPr lvl="2"/>
            <a:r>
              <a:rPr lang="en-US" altLang="en-US" b="1" dirty="0">
                <a:effectLst>
                  <a:outerShdw blurRad="38100" dist="38100" dir="2700000" algn="tl">
                    <a:srgbClr val="C0C0C0"/>
                  </a:outerShdw>
                </a:effectLst>
              </a:rPr>
              <a:t>Related to cell cytoplasmic granularity/complexity</a:t>
            </a:r>
          </a:p>
          <a:p>
            <a:pPr lvl="2"/>
            <a:r>
              <a:rPr lang="en-US" altLang="en-US" dirty="0">
                <a:effectLst>
                  <a:outerShdw blurRad="38100" dist="38100" dir="2700000" algn="tl">
                    <a:srgbClr val="C0C0C0"/>
                  </a:outerShdw>
                </a:effectLst>
              </a:rPr>
              <a:t>Decreases as cells degenerate</a:t>
            </a:r>
          </a:p>
        </p:txBody>
      </p:sp>
      <p:pic>
        <p:nvPicPr>
          <p:cNvPr id="2" name="Picture 1" descr="Screen Shot 2018-02-13 at 5.55.24 PM.png"/>
          <p:cNvPicPr>
            <a:picLocks noChangeAspect="1"/>
          </p:cNvPicPr>
          <p:nvPr/>
        </p:nvPicPr>
        <p:blipFill rotWithShape="1">
          <a:blip r:embed="rId2" cstate="email">
            <a:extLst>
              <a:ext uri="{28A0092B-C50C-407E-A947-70E740481C1C}">
                <a14:useLocalDpi xmlns:a14="http://schemas.microsoft.com/office/drawing/2010/main"/>
              </a:ext>
            </a:extLst>
          </a:blip>
          <a:srcRect r="-28254"/>
          <a:stretch/>
        </p:blipFill>
        <p:spPr>
          <a:xfrm>
            <a:off x="7517255" y="1450181"/>
            <a:ext cx="6583845" cy="3957637"/>
          </a:xfrm>
          <a:prstGeom prst="rect">
            <a:avLst/>
          </a:prstGeom>
        </p:spPr>
      </p:pic>
    </p:spTree>
    <p:extLst>
      <p:ext uri="{BB962C8B-B14F-4D97-AF65-F5344CB8AC3E}">
        <p14:creationId xmlns:p14="http://schemas.microsoft.com/office/powerpoint/2010/main" val="12903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A733-2C16-6F45-A585-FE8A4BD62D61}"/>
              </a:ext>
            </a:extLst>
          </p:cNvPr>
          <p:cNvSpPr>
            <a:spLocks noGrp="1"/>
          </p:cNvSpPr>
          <p:nvPr>
            <p:ph type="title"/>
          </p:nvPr>
        </p:nvSpPr>
        <p:spPr/>
        <p:txBody>
          <a:bodyPr/>
          <a:lstStyle/>
          <a:p>
            <a:r>
              <a:rPr lang="en-US" dirty="0"/>
              <a:t>What is fluorescence?</a:t>
            </a:r>
          </a:p>
        </p:txBody>
      </p:sp>
      <p:sp>
        <p:nvSpPr>
          <p:cNvPr id="3" name="Content Placeholder 2">
            <a:extLst>
              <a:ext uri="{FF2B5EF4-FFF2-40B4-BE49-F238E27FC236}">
                <a16:creationId xmlns:a16="http://schemas.microsoft.com/office/drawing/2014/main" id="{7FDAEBFE-EB04-1E49-BAB6-D2ACBE57FAFC}"/>
              </a:ext>
            </a:extLst>
          </p:cNvPr>
          <p:cNvSpPr>
            <a:spLocks noGrp="1"/>
          </p:cNvSpPr>
          <p:nvPr>
            <p:ph idx="1"/>
          </p:nvPr>
        </p:nvSpPr>
        <p:spPr>
          <a:xfrm>
            <a:off x="838200" y="1825625"/>
            <a:ext cx="5362575" cy="4351338"/>
          </a:xfrm>
        </p:spPr>
        <p:txBody>
          <a:bodyPr/>
          <a:lstStyle/>
          <a:p>
            <a:r>
              <a:rPr lang="en-US" b="1" dirty="0"/>
              <a:t>Light of a short wavelength is absorbed by a molecule and re-emitted at a longer wavelength.</a:t>
            </a:r>
          </a:p>
          <a:p>
            <a:r>
              <a:rPr lang="en-US" dirty="0"/>
              <a:t>The fluorescent molecules used in laboratory work are often referred to as “fluorophores” or “fluorochromes.”</a:t>
            </a:r>
          </a:p>
          <a:p>
            <a:r>
              <a:rPr lang="en-US" dirty="0"/>
              <a:t>Fluorophores can be attached to antibodies, which are used to detect antigens in cells.</a:t>
            </a:r>
          </a:p>
        </p:txBody>
      </p:sp>
      <p:pic>
        <p:nvPicPr>
          <p:cNvPr id="4" name="Content Placeholder 5" descr="Screen Shot 2018-02-13 at 6.19.15 PM.png">
            <a:extLst>
              <a:ext uri="{FF2B5EF4-FFF2-40B4-BE49-F238E27FC236}">
                <a16:creationId xmlns:a16="http://schemas.microsoft.com/office/drawing/2014/main" id="{58E2C615-6306-5341-A951-3D4B89309205}"/>
              </a:ext>
            </a:extLst>
          </p:cNvPr>
          <p:cNvPicPr>
            <a:picLocks noChangeAspect="1"/>
          </p:cNvPicPr>
          <p:nvPr/>
        </p:nvPicPr>
        <p:blipFill>
          <a:blip r:embed="rId2" cstate="email">
            <a:extLst>
              <a:ext uri="{28A0092B-C50C-407E-A947-70E740481C1C}">
                <a14:useLocalDpi xmlns:a14="http://schemas.microsoft.com/office/drawing/2010/main"/>
              </a:ext>
            </a:extLst>
          </a:blip>
          <a:srcRect l="-73267" r="-73267"/>
          <a:stretch>
            <a:fillRect/>
          </a:stretch>
        </p:blipFill>
        <p:spPr>
          <a:xfrm>
            <a:off x="2519363" y="0"/>
            <a:ext cx="12954000" cy="6858000"/>
          </a:xfrm>
          <a:prstGeom prst="rect">
            <a:avLst/>
          </a:prstGeom>
        </p:spPr>
      </p:pic>
    </p:spTree>
    <p:extLst>
      <p:ext uri="{BB962C8B-B14F-4D97-AF65-F5344CB8AC3E}">
        <p14:creationId xmlns:p14="http://schemas.microsoft.com/office/powerpoint/2010/main" val="8477379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9.6|50.5"/>
</p:tagLst>
</file>

<file path=ppt/tags/tag2.xml><?xml version="1.0" encoding="utf-8"?>
<p:tagLst xmlns:a="http://schemas.openxmlformats.org/drawingml/2006/main" xmlns:r="http://schemas.openxmlformats.org/officeDocument/2006/relationships" xmlns:p="http://schemas.openxmlformats.org/presentationml/2006/main">
  <p:tag name="TIMING" val="|6.4|1.9|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TotalTime>
  <Words>2592</Words>
  <Application>Microsoft Macintosh PowerPoint</Application>
  <PresentationFormat>Widescreen</PresentationFormat>
  <Paragraphs>350</Paragraphs>
  <Slides>50</Slides>
  <Notes>17</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MS PGothic</vt:lpstr>
      <vt:lpstr>MS PGothic</vt:lpstr>
      <vt:lpstr>Arial</vt:lpstr>
      <vt:lpstr>Calibri</vt:lpstr>
      <vt:lpstr>Calibri Light</vt:lpstr>
      <vt:lpstr>Symbol</vt:lpstr>
      <vt:lpstr>Times</vt:lpstr>
      <vt:lpstr>Wingdings</vt:lpstr>
      <vt:lpstr>Office Theme</vt:lpstr>
      <vt:lpstr>Flow Cytometry</vt:lpstr>
      <vt:lpstr>Pre-requisites for following the exercises</vt:lpstr>
      <vt:lpstr>Objectives</vt:lpstr>
      <vt:lpstr>Clinical Flow Cytometry</vt:lpstr>
      <vt:lpstr>A quick introduction to flow cytometry</vt:lpstr>
      <vt:lpstr>Advantages of flow cytometry</vt:lpstr>
      <vt:lpstr>PowerPoint Presentation</vt:lpstr>
      <vt:lpstr>What is light scatter?</vt:lpstr>
      <vt:lpstr>What is fluorescence?</vt:lpstr>
      <vt:lpstr>Common fluorochromes</vt:lpstr>
      <vt:lpstr>How to detect fluorescence from multiple fluorophores: series of selectively reflective mirrors and light filters</vt:lpstr>
      <vt:lpstr>Acquired signals</vt:lpstr>
      <vt:lpstr>The summarized output: “dot plots”/histograms</vt:lpstr>
      <vt:lpstr>Considerations for designing  flow cytometry antibody panels</vt:lpstr>
      <vt:lpstr>CD (Cluster Designation) antigens correspond to antigens on cell surfaces</vt:lpstr>
      <vt:lpstr>Commonly Used CD Antigens</vt:lpstr>
      <vt:lpstr>Example Panels of Antibodies</vt:lpstr>
      <vt:lpstr>PowerPoint Presentation</vt:lpstr>
      <vt:lpstr>Lack of Compensation</vt:lpstr>
      <vt:lpstr>Collection/storage of cells</vt:lpstr>
      <vt:lpstr>Sample processing</vt:lpstr>
      <vt:lpstr>Quiz</vt:lpstr>
      <vt:lpstr>Variants of flow cytometry</vt:lpstr>
      <vt:lpstr>Bead assays</vt:lpstr>
      <vt:lpstr>Analyzing the Data</vt:lpstr>
      <vt:lpstr>Pattern recognition</vt:lpstr>
      <vt:lpstr>Normal B cell Maturation</vt:lpstr>
      <vt:lpstr>Normal T cell Maturation</vt:lpstr>
      <vt:lpstr>Normal Myeloid Cell Maturation</vt:lpstr>
      <vt:lpstr>Gating</vt:lpstr>
      <vt:lpstr>Inferential reasoning</vt:lpstr>
      <vt:lpstr>Letting a computer identify the cell populations for us</vt:lpstr>
      <vt:lpstr>The increasing need for clustering algorithms</vt:lpstr>
      <vt:lpstr>What is t-SNE?</vt:lpstr>
      <vt:lpstr>Interpreting t-SNE clusters by marker intensity</vt:lpstr>
      <vt:lpstr>Interpreting t-SNE clusters by gating</vt:lpstr>
      <vt:lpstr>Using t-SNE to optimize an AML MRD panel</vt:lpstr>
      <vt:lpstr>UMAP</vt:lpstr>
      <vt:lpstr>Example gating using UMAP</vt:lpstr>
      <vt:lpstr>Comparing t-SNE and UMAP...</vt:lpstr>
      <vt:lpstr>Exercises</vt:lpstr>
      <vt:lpstr>FlowJo Exercise: Basic Gating</vt:lpstr>
      <vt:lpstr>Download and unzip the GitHub repository</vt:lpstr>
      <vt:lpstr>Now we try it…</vt:lpstr>
      <vt:lpstr>Now gate lymphocytes, monocytes, and granulocytes…</vt:lpstr>
      <vt:lpstr>Gate B cells using CD19</vt:lpstr>
      <vt:lpstr>Find the kappa and lambda restricted B cell distributions</vt:lpstr>
      <vt:lpstr>Create a report using the Layout Editor</vt:lpstr>
      <vt:lpstr>Create a UMAP of flow cytometry data</vt:lpstr>
      <vt:lpstr>Open the generated FCS file in FlowJo</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Cytometry</dc:title>
  <dc:creator>Paul Simonson</dc:creator>
  <cp:lastModifiedBy>Paul Simonson</cp:lastModifiedBy>
  <cp:revision>13</cp:revision>
  <dcterms:created xsi:type="dcterms:W3CDTF">2021-09-17T14:12:48Z</dcterms:created>
  <dcterms:modified xsi:type="dcterms:W3CDTF">2021-09-30T22:44:24Z</dcterms:modified>
</cp:coreProperties>
</file>